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342" r:id="rId3"/>
    <p:sldId id="329" r:id="rId4"/>
    <p:sldId id="280" r:id="rId5"/>
    <p:sldId id="330" r:id="rId6"/>
    <p:sldId id="304" r:id="rId7"/>
    <p:sldId id="333" r:id="rId8"/>
    <p:sldId id="336" r:id="rId9"/>
    <p:sldId id="337" r:id="rId10"/>
    <p:sldId id="310" r:id="rId11"/>
    <p:sldId id="335" r:id="rId12"/>
    <p:sldId id="331" r:id="rId13"/>
    <p:sldId id="332" r:id="rId14"/>
    <p:sldId id="340" r:id="rId15"/>
    <p:sldId id="311" r:id="rId16"/>
    <p:sldId id="341" r:id="rId17"/>
    <p:sldId id="321" r:id="rId18"/>
    <p:sldId id="322" r:id="rId19"/>
    <p:sldId id="325" r:id="rId20"/>
    <p:sldId id="31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0" autoAdjust="0"/>
    <p:restoredTop sz="88557" autoAdjust="0"/>
  </p:normalViewPr>
  <p:slideViewPr>
    <p:cSldViewPr snapToGrid="0">
      <p:cViewPr>
        <p:scale>
          <a:sx n="75" d="100"/>
          <a:sy n="75" d="100"/>
        </p:scale>
        <p:origin x="1054" y="89"/>
      </p:cViewPr>
      <p:guideLst/>
    </p:cSldViewPr>
  </p:slideViewPr>
  <p:notesTextViewPr>
    <p:cViewPr>
      <p:scale>
        <a:sx n="1" d="1"/>
        <a:sy n="1" d="1"/>
      </p:scale>
      <p:origin x="0" y="0"/>
    </p:cViewPr>
  </p:notesTextViewPr>
  <p:sorterViewPr>
    <p:cViewPr>
      <p:scale>
        <a:sx n="200" d="100"/>
        <a:sy n="200" d="100"/>
      </p:scale>
      <p:origin x="0" y="-123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F42264-FDAB-48D8-AA5E-10BB903EE99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82C20977-668D-4CA8-ADF0-AB32CE15FA45}">
      <dgm:prSet phldrT="[Text]"/>
      <dgm:spPr/>
      <dgm:t>
        <a:bodyPr/>
        <a:lstStyle/>
        <a:p>
          <a:r>
            <a:rPr lang="en-US" i="1">
              <a:latin typeface="Agency FB" panose="020B0503020202020204" pitchFamily="34" charset="0"/>
            </a:rPr>
            <a:t>Introduction</a:t>
          </a:r>
          <a:endParaRPr lang="en-IN" i="1" dirty="0"/>
        </a:p>
      </dgm:t>
    </dgm:pt>
    <dgm:pt modelId="{663F7B3F-3F6A-45A3-9944-134FA5208130}" type="parTrans" cxnId="{675119DD-7D57-40F5-9276-2C76458E2BCF}">
      <dgm:prSet/>
      <dgm:spPr/>
      <dgm:t>
        <a:bodyPr/>
        <a:lstStyle/>
        <a:p>
          <a:endParaRPr lang="en-IN" i="1"/>
        </a:p>
      </dgm:t>
    </dgm:pt>
    <dgm:pt modelId="{D26050D0-3389-42B8-AF90-131329B190DB}" type="sibTrans" cxnId="{675119DD-7D57-40F5-9276-2C76458E2BCF}">
      <dgm:prSet/>
      <dgm:spPr/>
      <dgm:t>
        <a:bodyPr/>
        <a:lstStyle/>
        <a:p>
          <a:endParaRPr lang="en-IN" i="1"/>
        </a:p>
      </dgm:t>
    </dgm:pt>
    <dgm:pt modelId="{68C69C3A-F252-48B9-AD5C-2A50246F06FF}">
      <dgm:prSet/>
      <dgm:spPr/>
      <dgm:t>
        <a:bodyPr/>
        <a:lstStyle/>
        <a:p>
          <a:r>
            <a:rPr lang="en-US" i="1">
              <a:latin typeface="Agency FB" panose="020B0503020202020204" pitchFamily="34" charset="0"/>
            </a:rPr>
            <a:t>Convolution Neural Network</a:t>
          </a:r>
          <a:endParaRPr lang="en-US" i="1" dirty="0">
            <a:latin typeface="Agency FB" panose="020B0503020202020204" pitchFamily="34" charset="0"/>
          </a:endParaRPr>
        </a:p>
      </dgm:t>
    </dgm:pt>
    <dgm:pt modelId="{8A037B4C-BB0B-4B1F-B3A6-48877E6263FD}" type="parTrans" cxnId="{2D0B13C4-2AAE-4D67-90D6-577187861E91}">
      <dgm:prSet/>
      <dgm:spPr/>
      <dgm:t>
        <a:bodyPr/>
        <a:lstStyle/>
        <a:p>
          <a:endParaRPr lang="en-IN" i="1"/>
        </a:p>
      </dgm:t>
    </dgm:pt>
    <dgm:pt modelId="{4050F2B3-E8A6-42BF-A0A4-DF25322A5E3D}" type="sibTrans" cxnId="{2D0B13C4-2AAE-4D67-90D6-577187861E91}">
      <dgm:prSet/>
      <dgm:spPr/>
      <dgm:t>
        <a:bodyPr/>
        <a:lstStyle/>
        <a:p>
          <a:endParaRPr lang="en-IN" i="1"/>
        </a:p>
      </dgm:t>
    </dgm:pt>
    <dgm:pt modelId="{AAB0F13F-E3DD-4B43-8167-D5EE1907C61B}">
      <dgm:prSet/>
      <dgm:spPr/>
      <dgm:t>
        <a:bodyPr/>
        <a:lstStyle/>
        <a:p>
          <a:r>
            <a:rPr lang="en-US" i="1" dirty="0">
              <a:latin typeface="Agency FB" panose="020B0503020202020204" pitchFamily="34" charset="0"/>
            </a:rPr>
            <a:t>Successful CNN Architectures</a:t>
          </a:r>
        </a:p>
      </dgm:t>
    </dgm:pt>
    <dgm:pt modelId="{42820456-0D7B-408A-BF6B-297D3B102C71}" type="parTrans" cxnId="{D5894111-0AE2-451B-969E-CF610F7F8173}">
      <dgm:prSet/>
      <dgm:spPr/>
      <dgm:t>
        <a:bodyPr/>
        <a:lstStyle/>
        <a:p>
          <a:endParaRPr lang="en-IN" i="1"/>
        </a:p>
      </dgm:t>
    </dgm:pt>
    <dgm:pt modelId="{0D5DCCCC-BA44-412F-839C-9692E422111D}" type="sibTrans" cxnId="{D5894111-0AE2-451B-969E-CF610F7F8173}">
      <dgm:prSet/>
      <dgm:spPr/>
      <dgm:t>
        <a:bodyPr/>
        <a:lstStyle/>
        <a:p>
          <a:endParaRPr lang="en-IN" i="1"/>
        </a:p>
      </dgm:t>
    </dgm:pt>
    <dgm:pt modelId="{FA7F2E9A-F806-47A0-85F3-9DD9CA4B5D26}">
      <dgm:prSet/>
      <dgm:spPr/>
      <dgm:t>
        <a:bodyPr/>
        <a:lstStyle/>
        <a:p>
          <a:r>
            <a:rPr lang="en-US" i="1" dirty="0">
              <a:latin typeface="Agency FB" panose="020B0503020202020204" pitchFamily="34" charset="0"/>
            </a:rPr>
            <a:t>CNN Model Training</a:t>
          </a:r>
        </a:p>
      </dgm:t>
    </dgm:pt>
    <dgm:pt modelId="{7BEB0B32-E8D3-45E3-B01B-02803192D38C}" type="parTrans" cxnId="{4F2DCD4F-B309-4B58-8493-20493971CDB8}">
      <dgm:prSet/>
      <dgm:spPr/>
      <dgm:t>
        <a:bodyPr/>
        <a:lstStyle/>
        <a:p>
          <a:endParaRPr lang="en-IN" i="1"/>
        </a:p>
      </dgm:t>
    </dgm:pt>
    <dgm:pt modelId="{D0637685-006C-4DC1-AAB1-FC6CE95AD882}" type="sibTrans" cxnId="{4F2DCD4F-B309-4B58-8493-20493971CDB8}">
      <dgm:prSet/>
      <dgm:spPr/>
      <dgm:t>
        <a:bodyPr/>
        <a:lstStyle/>
        <a:p>
          <a:endParaRPr lang="en-IN" i="1"/>
        </a:p>
      </dgm:t>
    </dgm:pt>
    <dgm:pt modelId="{A4DE005B-54BB-432E-8E5F-8A60CBCBD183}">
      <dgm:prSet/>
      <dgm:spPr/>
      <dgm:t>
        <a:bodyPr/>
        <a:lstStyle/>
        <a:p>
          <a:r>
            <a:rPr lang="en-US" i="1" dirty="0">
              <a:latin typeface="Agency FB" panose="020B0503020202020204" pitchFamily="34" charset="0"/>
            </a:rPr>
            <a:t>Transfer Learning</a:t>
          </a:r>
        </a:p>
      </dgm:t>
    </dgm:pt>
    <dgm:pt modelId="{ADAD6A48-BAD3-4A3F-8919-3BB67B549154}" type="parTrans" cxnId="{C2C12874-6F7E-4174-88C4-DD00ACFB3FCB}">
      <dgm:prSet/>
      <dgm:spPr/>
      <dgm:t>
        <a:bodyPr/>
        <a:lstStyle/>
        <a:p>
          <a:endParaRPr lang="en-IN" i="1"/>
        </a:p>
      </dgm:t>
    </dgm:pt>
    <dgm:pt modelId="{2C8AD477-7CF5-4AED-A818-DCD74A6ED79C}" type="sibTrans" cxnId="{C2C12874-6F7E-4174-88C4-DD00ACFB3FCB}">
      <dgm:prSet/>
      <dgm:spPr/>
      <dgm:t>
        <a:bodyPr/>
        <a:lstStyle/>
        <a:p>
          <a:endParaRPr lang="en-IN" i="1"/>
        </a:p>
      </dgm:t>
    </dgm:pt>
    <dgm:pt modelId="{FB402D67-A3AB-45F0-B76A-EA452BDE8333}">
      <dgm:prSet/>
      <dgm:spPr/>
      <dgm:t>
        <a:bodyPr/>
        <a:lstStyle/>
        <a:p>
          <a:r>
            <a:rPr lang="en-US" i="1" dirty="0">
              <a:latin typeface="Agency FB" panose="020B0503020202020204" pitchFamily="34" charset="0"/>
            </a:rPr>
            <a:t>Demo - Image Classifier</a:t>
          </a:r>
        </a:p>
      </dgm:t>
    </dgm:pt>
    <dgm:pt modelId="{24F3174E-334D-4C76-ADA0-94EFD4D3CE9A}" type="parTrans" cxnId="{ABAAA655-B0D9-454D-82CA-759B0E177FD5}">
      <dgm:prSet/>
      <dgm:spPr/>
      <dgm:t>
        <a:bodyPr/>
        <a:lstStyle/>
        <a:p>
          <a:endParaRPr lang="en-IN" i="1"/>
        </a:p>
      </dgm:t>
    </dgm:pt>
    <dgm:pt modelId="{553ABF98-324B-4ADD-9FB7-2C36C875D1BC}" type="sibTrans" cxnId="{ABAAA655-B0D9-454D-82CA-759B0E177FD5}">
      <dgm:prSet/>
      <dgm:spPr/>
      <dgm:t>
        <a:bodyPr/>
        <a:lstStyle/>
        <a:p>
          <a:endParaRPr lang="en-IN" i="1"/>
        </a:p>
      </dgm:t>
    </dgm:pt>
    <dgm:pt modelId="{8DF14DFC-ED7B-44FD-978A-207A50B6DD65}" type="pres">
      <dgm:prSet presAssocID="{C7F42264-FDAB-48D8-AA5E-10BB903EE99A}" presName="Name0" presStyleCnt="0">
        <dgm:presLayoutVars>
          <dgm:chMax val="7"/>
          <dgm:chPref val="7"/>
          <dgm:dir/>
        </dgm:presLayoutVars>
      </dgm:prSet>
      <dgm:spPr/>
    </dgm:pt>
    <dgm:pt modelId="{FBF40BC7-3A24-475D-AD4B-F6DD9D507F53}" type="pres">
      <dgm:prSet presAssocID="{C7F42264-FDAB-48D8-AA5E-10BB903EE99A}" presName="Name1" presStyleCnt="0"/>
      <dgm:spPr/>
    </dgm:pt>
    <dgm:pt modelId="{5E3A85DF-CE14-4E3F-97AE-D066EC289FEF}" type="pres">
      <dgm:prSet presAssocID="{C7F42264-FDAB-48D8-AA5E-10BB903EE99A}" presName="cycle" presStyleCnt="0"/>
      <dgm:spPr/>
    </dgm:pt>
    <dgm:pt modelId="{48BC16E6-747F-44C3-A862-C009F1409F13}" type="pres">
      <dgm:prSet presAssocID="{C7F42264-FDAB-48D8-AA5E-10BB903EE99A}" presName="srcNode" presStyleLbl="node1" presStyleIdx="0" presStyleCnt="6"/>
      <dgm:spPr/>
    </dgm:pt>
    <dgm:pt modelId="{5EB2B894-E429-4DB1-887D-20E0DC01C70B}" type="pres">
      <dgm:prSet presAssocID="{C7F42264-FDAB-48D8-AA5E-10BB903EE99A}" presName="conn" presStyleLbl="parChTrans1D2" presStyleIdx="0" presStyleCnt="1"/>
      <dgm:spPr/>
    </dgm:pt>
    <dgm:pt modelId="{DE6F4313-17E9-4524-9ECF-4C71E7E90CA4}" type="pres">
      <dgm:prSet presAssocID="{C7F42264-FDAB-48D8-AA5E-10BB903EE99A}" presName="extraNode" presStyleLbl="node1" presStyleIdx="0" presStyleCnt="6"/>
      <dgm:spPr/>
    </dgm:pt>
    <dgm:pt modelId="{607E1EE5-DD05-4463-A162-FBDC34883263}" type="pres">
      <dgm:prSet presAssocID="{C7F42264-FDAB-48D8-AA5E-10BB903EE99A}" presName="dstNode" presStyleLbl="node1" presStyleIdx="0" presStyleCnt="6"/>
      <dgm:spPr/>
    </dgm:pt>
    <dgm:pt modelId="{5FAE5ED4-C432-4AD4-9F5E-4449CF8E294A}" type="pres">
      <dgm:prSet presAssocID="{82C20977-668D-4CA8-ADF0-AB32CE15FA45}" presName="text_1" presStyleLbl="node1" presStyleIdx="0" presStyleCnt="6">
        <dgm:presLayoutVars>
          <dgm:bulletEnabled val="1"/>
        </dgm:presLayoutVars>
      </dgm:prSet>
      <dgm:spPr/>
    </dgm:pt>
    <dgm:pt modelId="{3578F25A-8DE8-499A-A84D-725A3D01A032}" type="pres">
      <dgm:prSet presAssocID="{82C20977-668D-4CA8-ADF0-AB32CE15FA45}" presName="accent_1" presStyleCnt="0"/>
      <dgm:spPr/>
    </dgm:pt>
    <dgm:pt modelId="{7DBBBF39-BC66-4563-9E10-A83419939CD1}" type="pres">
      <dgm:prSet presAssocID="{82C20977-668D-4CA8-ADF0-AB32CE15FA45}" presName="accentRepeatNode" presStyleLbl="solidFgAcc1" presStyleIdx="0" presStyleCnt="6"/>
      <dgm:spPr/>
    </dgm:pt>
    <dgm:pt modelId="{C73C3948-F608-40CE-8A5E-9C0916BC7A2C}" type="pres">
      <dgm:prSet presAssocID="{68C69C3A-F252-48B9-AD5C-2A50246F06FF}" presName="text_2" presStyleLbl="node1" presStyleIdx="1" presStyleCnt="6">
        <dgm:presLayoutVars>
          <dgm:bulletEnabled val="1"/>
        </dgm:presLayoutVars>
      </dgm:prSet>
      <dgm:spPr/>
    </dgm:pt>
    <dgm:pt modelId="{29CEF249-87A2-4EEC-A5F9-749AF510109E}" type="pres">
      <dgm:prSet presAssocID="{68C69C3A-F252-48B9-AD5C-2A50246F06FF}" presName="accent_2" presStyleCnt="0"/>
      <dgm:spPr/>
    </dgm:pt>
    <dgm:pt modelId="{877F9F53-618B-4163-96EB-9972E34A4E2A}" type="pres">
      <dgm:prSet presAssocID="{68C69C3A-F252-48B9-AD5C-2A50246F06FF}" presName="accentRepeatNode" presStyleLbl="solidFgAcc1" presStyleIdx="1" presStyleCnt="6"/>
      <dgm:spPr/>
    </dgm:pt>
    <dgm:pt modelId="{E4D10970-2EBA-4BF2-A039-EA8C2B2EEB56}" type="pres">
      <dgm:prSet presAssocID="{AAB0F13F-E3DD-4B43-8167-D5EE1907C61B}" presName="text_3" presStyleLbl="node1" presStyleIdx="2" presStyleCnt="6">
        <dgm:presLayoutVars>
          <dgm:bulletEnabled val="1"/>
        </dgm:presLayoutVars>
      </dgm:prSet>
      <dgm:spPr/>
    </dgm:pt>
    <dgm:pt modelId="{62537179-3805-4790-9D2C-AB9828BD3A3A}" type="pres">
      <dgm:prSet presAssocID="{AAB0F13F-E3DD-4B43-8167-D5EE1907C61B}" presName="accent_3" presStyleCnt="0"/>
      <dgm:spPr/>
    </dgm:pt>
    <dgm:pt modelId="{0AFFA4CA-BBBC-40D7-8F75-7253FE52A9E9}" type="pres">
      <dgm:prSet presAssocID="{AAB0F13F-E3DD-4B43-8167-D5EE1907C61B}" presName="accentRepeatNode" presStyleLbl="solidFgAcc1" presStyleIdx="2" presStyleCnt="6"/>
      <dgm:spPr/>
    </dgm:pt>
    <dgm:pt modelId="{83732AD3-E7B5-4154-91AE-B09D8F4CACE1}" type="pres">
      <dgm:prSet presAssocID="{FA7F2E9A-F806-47A0-85F3-9DD9CA4B5D26}" presName="text_4" presStyleLbl="node1" presStyleIdx="3" presStyleCnt="6">
        <dgm:presLayoutVars>
          <dgm:bulletEnabled val="1"/>
        </dgm:presLayoutVars>
      </dgm:prSet>
      <dgm:spPr/>
    </dgm:pt>
    <dgm:pt modelId="{36675D8A-F73D-42AA-8BB0-53951CAB31F0}" type="pres">
      <dgm:prSet presAssocID="{FA7F2E9A-F806-47A0-85F3-9DD9CA4B5D26}" presName="accent_4" presStyleCnt="0"/>
      <dgm:spPr/>
    </dgm:pt>
    <dgm:pt modelId="{024FD234-89EC-4D00-A37B-563E247ED5C7}" type="pres">
      <dgm:prSet presAssocID="{FA7F2E9A-F806-47A0-85F3-9DD9CA4B5D26}" presName="accentRepeatNode" presStyleLbl="solidFgAcc1" presStyleIdx="3" presStyleCnt="6"/>
      <dgm:spPr/>
    </dgm:pt>
    <dgm:pt modelId="{FB57B658-7ACE-443D-AFDA-76F4E11744D1}" type="pres">
      <dgm:prSet presAssocID="{A4DE005B-54BB-432E-8E5F-8A60CBCBD183}" presName="text_5" presStyleLbl="node1" presStyleIdx="4" presStyleCnt="6">
        <dgm:presLayoutVars>
          <dgm:bulletEnabled val="1"/>
        </dgm:presLayoutVars>
      </dgm:prSet>
      <dgm:spPr/>
    </dgm:pt>
    <dgm:pt modelId="{60413F33-2908-4D87-B4D0-C45C96B5A12A}" type="pres">
      <dgm:prSet presAssocID="{A4DE005B-54BB-432E-8E5F-8A60CBCBD183}" presName="accent_5" presStyleCnt="0"/>
      <dgm:spPr/>
    </dgm:pt>
    <dgm:pt modelId="{23AB3AE4-A826-4304-B06A-E4358B6A87F8}" type="pres">
      <dgm:prSet presAssocID="{A4DE005B-54BB-432E-8E5F-8A60CBCBD183}" presName="accentRepeatNode" presStyleLbl="solidFgAcc1" presStyleIdx="4" presStyleCnt="6"/>
      <dgm:spPr/>
    </dgm:pt>
    <dgm:pt modelId="{EE900741-944F-4B6A-85D1-DDF110831751}" type="pres">
      <dgm:prSet presAssocID="{FB402D67-A3AB-45F0-B76A-EA452BDE8333}" presName="text_6" presStyleLbl="node1" presStyleIdx="5" presStyleCnt="6">
        <dgm:presLayoutVars>
          <dgm:bulletEnabled val="1"/>
        </dgm:presLayoutVars>
      </dgm:prSet>
      <dgm:spPr/>
    </dgm:pt>
    <dgm:pt modelId="{2D242333-9A38-4EF0-A629-86FE442356D9}" type="pres">
      <dgm:prSet presAssocID="{FB402D67-A3AB-45F0-B76A-EA452BDE8333}" presName="accent_6" presStyleCnt="0"/>
      <dgm:spPr/>
    </dgm:pt>
    <dgm:pt modelId="{50D0FBFE-6634-4876-9DF2-88FE7BD05CB0}" type="pres">
      <dgm:prSet presAssocID="{FB402D67-A3AB-45F0-B76A-EA452BDE8333}" presName="accentRepeatNode" presStyleLbl="solidFgAcc1" presStyleIdx="5" presStyleCnt="6"/>
      <dgm:spPr/>
    </dgm:pt>
  </dgm:ptLst>
  <dgm:cxnLst>
    <dgm:cxn modelId="{D5894111-0AE2-451B-969E-CF610F7F8173}" srcId="{C7F42264-FDAB-48D8-AA5E-10BB903EE99A}" destId="{AAB0F13F-E3DD-4B43-8167-D5EE1907C61B}" srcOrd="2" destOrd="0" parTransId="{42820456-0D7B-408A-BF6B-297D3B102C71}" sibTransId="{0D5DCCCC-BA44-412F-839C-9692E422111D}"/>
    <dgm:cxn modelId="{BFE7B011-BF02-4951-A9E0-3EED0B92CB17}" type="presOf" srcId="{82C20977-668D-4CA8-ADF0-AB32CE15FA45}" destId="{5FAE5ED4-C432-4AD4-9F5E-4449CF8E294A}" srcOrd="0" destOrd="0" presId="urn:microsoft.com/office/officeart/2008/layout/VerticalCurvedList"/>
    <dgm:cxn modelId="{33741025-9BC4-46EC-A2A0-8541469509E5}" type="presOf" srcId="{FB402D67-A3AB-45F0-B76A-EA452BDE8333}" destId="{EE900741-944F-4B6A-85D1-DDF110831751}" srcOrd="0" destOrd="0" presId="urn:microsoft.com/office/officeart/2008/layout/VerticalCurvedList"/>
    <dgm:cxn modelId="{FC4FAE5B-51B2-4D88-A304-B312DCFF9161}" type="presOf" srcId="{C7F42264-FDAB-48D8-AA5E-10BB903EE99A}" destId="{8DF14DFC-ED7B-44FD-978A-207A50B6DD65}" srcOrd="0" destOrd="0" presId="urn:microsoft.com/office/officeart/2008/layout/VerticalCurvedList"/>
    <dgm:cxn modelId="{9699944D-7B9F-46AA-9FD2-F2F39C5C3497}" type="presOf" srcId="{AAB0F13F-E3DD-4B43-8167-D5EE1907C61B}" destId="{E4D10970-2EBA-4BF2-A039-EA8C2B2EEB56}" srcOrd="0" destOrd="0" presId="urn:microsoft.com/office/officeart/2008/layout/VerticalCurvedList"/>
    <dgm:cxn modelId="{4F2DCD4F-B309-4B58-8493-20493971CDB8}" srcId="{C7F42264-FDAB-48D8-AA5E-10BB903EE99A}" destId="{FA7F2E9A-F806-47A0-85F3-9DD9CA4B5D26}" srcOrd="3" destOrd="0" parTransId="{7BEB0B32-E8D3-45E3-B01B-02803192D38C}" sibTransId="{D0637685-006C-4DC1-AAB1-FC6CE95AD882}"/>
    <dgm:cxn modelId="{C2C12874-6F7E-4174-88C4-DD00ACFB3FCB}" srcId="{C7F42264-FDAB-48D8-AA5E-10BB903EE99A}" destId="{A4DE005B-54BB-432E-8E5F-8A60CBCBD183}" srcOrd="4" destOrd="0" parTransId="{ADAD6A48-BAD3-4A3F-8919-3BB67B549154}" sibTransId="{2C8AD477-7CF5-4AED-A818-DCD74A6ED79C}"/>
    <dgm:cxn modelId="{ABAAA655-B0D9-454D-82CA-759B0E177FD5}" srcId="{C7F42264-FDAB-48D8-AA5E-10BB903EE99A}" destId="{FB402D67-A3AB-45F0-B76A-EA452BDE8333}" srcOrd="5" destOrd="0" parTransId="{24F3174E-334D-4C76-ADA0-94EFD4D3CE9A}" sibTransId="{553ABF98-324B-4ADD-9FB7-2C36C875D1BC}"/>
    <dgm:cxn modelId="{6F450B88-5AE8-485E-8373-E88C84C84704}" type="presOf" srcId="{A4DE005B-54BB-432E-8E5F-8A60CBCBD183}" destId="{FB57B658-7ACE-443D-AFDA-76F4E11744D1}" srcOrd="0" destOrd="0" presId="urn:microsoft.com/office/officeart/2008/layout/VerticalCurvedList"/>
    <dgm:cxn modelId="{88FE7A8D-02E1-4FCE-8FA2-FC348F9ACA17}" type="presOf" srcId="{D26050D0-3389-42B8-AF90-131329B190DB}" destId="{5EB2B894-E429-4DB1-887D-20E0DC01C70B}" srcOrd="0" destOrd="0" presId="urn:microsoft.com/office/officeart/2008/layout/VerticalCurvedList"/>
    <dgm:cxn modelId="{2D0B13C4-2AAE-4D67-90D6-577187861E91}" srcId="{C7F42264-FDAB-48D8-AA5E-10BB903EE99A}" destId="{68C69C3A-F252-48B9-AD5C-2A50246F06FF}" srcOrd="1" destOrd="0" parTransId="{8A037B4C-BB0B-4B1F-B3A6-48877E6263FD}" sibTransId="{4050F2B3-E8A6-42BF-A0A4-DF25322A5E3D}"/>
    <dgm:cxn modelId="{618FACDB-ED6B-403F-A3F3-5B3CA6A2F6C3}" type="presOf" srcId="{FA7F2E9A-F806-47A0-85F3-9DD9CA4B5D26}" destId="{83732AD3-E7B5-4154-91AE-B09D8F4CACE1}" srcOrd="0" destOrd="0" presId="urn:microsoft.com/office/officeart/2008/layout/VerticalCurvedList"/>
    <dgm:cxn modelId="{675119DD-7D57-40F5-9276-2C76458E2BCF}" srcId="{C7F42264-FDAB-48D8-AA5E-10BB903EE99A}" destId="{82C20977-668D-4CA8-ADF0-AB32CE15FA45}" srcOrd="0" destOrd="0" parTransId="{663F7B3F-3F6A-45A3-9944-134FA5208130}" sibTransId="{D26050D0-3389-42B8-AF90-131329B190DB}"/>
    <dgm:cxn modelId="{F10258EC-A2F6-47CA-BB52-16485466D9A0}" type="presOf" srcId="{68C69C3A-F252-48B9-AD5C-2A50246F06FF}" destId="{C73C3948-F608-40CE-8A5E-9C0916BC7A2C}" srcOrd="0" destOrd="0" presId="urn:microsoft.com/office/officeart/2008/layout/VerticalCurvedList"/>
    <dgm:cxn modelId="{9B61EB65-2CD5-446F-B18A-CC227E81B53E}" type="presParOf" srcId="{8DF14DFC-ED7B-44FD-978A-207A50B6DD65}" destId="{FBF40BC7-3A24-475D-AD4B-F6DD9D507F53}" srcOrd="0" destOrd="0" presId="urn:microsoft.com/office/officeart/2008/layout/VerticalCurvedList"/>
    <dgm:cxn modelId="{A9DB93A7-2F97-440A-B569-D4ABF3AD978D}" type="presParOf" srcId="{FBF40BC7-3A24-475D-AD4B-F6DD9D507F53}" destId="{5E3A85DF-CE14-4E3F-97AE-D066EC289FEF}" srcOrd="0" destOrd="0" presId="urn:microsoft.com/office/officeart/2008/layout/VerticalCurvedList"/>
    <dgm:cxn modelId="{F698847A-5674-4719-A27D-C151CF76C4B3}" type="presParOf" srcId="{5E3A85DF-CE14-4E3F-97AE-D066EC289FEF}" destId="{48BC16E6-747F-44C3-A862-C009F1409F13}" srcOrd="0" destOrd="0" presId="urn:microsoft.com/office/officeart/2008/layout/VerticalCurvedList"/>
    <dgm:cxn modelId="{AACBEECC-F88D-4857-B0C6-A638E7FE349E}" type="presParOf" srcId="{5E3A85DF-CE14-4E3F-97AE-D066EC289FEF}" destId="{5EB2B894-E429-4DB1-887D-20E0DC01C70B}" srcOrd="1" destOrd="0" presId="urn:microsoft.com/office/officeart/2008/layout/VerticalCurvedList"/>
    <dgm:cxn modelId="{ED3D3E5E-6FB2-4A32-A288-27BF94363882}" type="presParOf" srcId="{5E3A85DF-CE14-4E3F-97AE-D066EC289FEF}" destId="{DE6F4313-17E9-4524-9ECF-4C71E7E90CA4}" srcOrd="2" destOrd="0" presId="urn:microsoft.com/office/officeart/2008/layout/VerticalCurvedList"/>
    <dgm:cxn modelId="{462F6F65-EB46-4BEC-BA74-5C6318EB9D32}" type="presParOf" srcId="{5E3A85DF-CE14-4E3F-97AE-D066EC289FEF}" destId="{607E1EE5-DD05-4463-A162-FBDC34883263}" srcOrd="3" destOrd="0" presId="urn:microsoft.com/office/officeart/2008/layout/VerticalCurvedList"/>
    <dgm:cxn modelId="{DF6DDD58-FBF5-408F-9D50-7FA2CB722CD8}" type="presParOf" srcId="{FBF40BC7-3A24-475D-AD4B-F6DD9D507F53}" destId="{5FAE5ED4-C432-4AD4-9F5E-4449CF8E294A}" srcOrd="1" destOrd="0" presId="urn:microsoft.com/office/officeart/2008/layout/VerticalCurvedList"/>
    <dgm:cxn modelId="{DBE3A9A3-3491-4EA7-9446-BD7FF92B4C5C}" type="presParOf" srcId="{FBF40BC7-3A24-475D-AD4B-F6DD9D507F53}" destId="{3578F25A-8DE8-499A-A84D-725A3D01A032}" srcOrd="2" destOrd="0" presId="urn:microsoft.com/office/officeart/2008/layout/VerticalCurvedList"/>
    <dgm:cxn modelId="{F128D009-D6C7-4046-8C1E-286D2AE10CC4}" type="presParOf" srcId="{3578F25A-8DE8-499A-A84D-725A3D01A032}" destId="{7DBBBF39-BC66-4563-9E10-A83419939CD1}" srcOrd="0" destOrd="0" presId="urn:microsoft.com/office/officeart/2008/layout/VerticalCurvedList"/>
    <dgm:cxn modelId="{A32014B8-7E1C-42E4-8807-D0710FB2AFFC}" type="presParOf" srcId="{FBF40BC7-3A24-475D-AD4B-F6DD9D507F53}" destId="{C73C3948-F608-40CE-8A5E-9C0916BC7A2C}" srcOrd="3" destOrd="0" presId="urn:microsoft.com/office/officeart/2008/layout/VerticalCurvedList"/>
    <dgm:cxn modelId="{480C025A-D535-4064-A3DC-4AE4543AE672}" type="presParOf" srcId="{FBF40BC7-3A24-475D-AD4B-F6DD9D507F53}" destId="{29CEF249-87A2-4EEC-A5F9-749AF510109E}" srcOrd="4" destOrd="0" presId="urn:microsoft.com/office/officeart/2008/layout/VerticalCurvedList"/>
    <dgm:cxn modelId="{2E304529-91F4-4515-BCF7-9743F2F5A443}" type="presParOf" srcId="{29CEF249-87A2-4EEC-A5F9-749AF510109E}" destId="{877F9F53-618B-4163-96EB-9972E34A4E2A}" srcOrd="0" destOrd="0" presId="urn:microsoft.com/office/officeart/2008/layout/VerticalCurvedList"/>
    <dgm:cxn modelId="{FD29F851-4CE1-4E64-AF19-9CA5BC8F4717}" type="presParOf" srcId="{FBF40BC7-3A24-475D-AD4B-F6DD9D507F53}" destId="{E4D10970-2EBA-4BF2-A039-EA8C2B2EEB56}" srcOrd="5" destOrd="0" presId="urn:microsoft.com/office/officeart/2008/layout/VerticalCurvedList"/>
    <dgm:cxn modelId="{442B58BD-394C-4638-A422-4526B7C7D0F9}" type="presParOf" srcId="{FBF40BC7-3A24-475D-AD4B-F6DD9D507F53}" destId="{62537179-3805-4790-9D2C-AB9828BD3A3A}" srcOrd="6" destOrd="0" presId="urn:microsoft.com/office/officeart/2008/layout/VerticalCurvedList"/>
    <dgm:cxn modelId="{534AFC8B-1120-40FB-9E64-54368178FEA0}" type="presParOf" srcId="{62537179-3805-4790-9D2C-AB9828BD3A3A}" destId="{0AFFA4CA-BBBC-40D7-8F75-7253FE52A9E9}" srcOrd="0" destOrd="0" presId="urn:microsoft.com/office/officeart/2008/layout/VerticalCurvedList"/>
    <dgm:cxn modelId="{C6324769-90AC-423E-ADCC-EDB4C26916C2}" type="presParOf" srcId="{FBF40BC7-3A24-475D-AD4B-F6DD9D507F53}" destId="{83732AD3-E7B5-4154-91AE-B09D8F4CACE1}" srcOrd="7" destOrd="0" presId="urn:microsoft.com/office/officeart/2008/layout/VerticalCurvedList"/>
    <dgm:cxn modelId="{1D224BB5-5423-4795-B96A-04E65CBA657B}" type="presParOf" srcId="{FBF40BC7-3A24-475D-AD4B-F6DD9D507F53}" destId="{36675D8A-F73D-42AA-8BB0-53951CAB31F0}" srcOrd="8" destOrd="0" presId="urn:microsoft.com/office/officeart/2008/layout/VerticalCurvedList"/>
    <dgm:cxn modelId="{35C8A38C-8D7D-4076-83E3-12B9290B470E}" type="presParOf" srcId="{36675D8A-F73D-42AA-8BB0-53951CAB31F0}" destId="{024FD234-89EC-4D00-A37B-563E247ED5C7}" srcOrd="0" destOrd="0" presId="urn:microsoft.com/office/officeart/2008/layout/VerticalCurvedList"/>
    <dgm:cxn modelId="{C932CA1F-4CBE-4798-85CD-1F6E0FCC74D4}" type="presParOf" srcId="{FBF40BC7-3A24-475D-AD4B-F6DD9D507F53}" destId="{FB57B658-7ACE-443D-AFDA-76F4E11744D1}" srcOrd="9" destOrd="0" presId="urn:microsoft.com/office/officeart/2008/layout/VerticalCurvedList"/>
    <dgm:cxn modelId="{E2D15332-5235-4FBE-8533-5FB8C91E4E64}" type="presParOf" srcId="{FBF40BC7-3A24-475D-AD4B-F6DD9D507F53}" destId="{60413F33-2908-4D87-B4D0-C45C96B5A12A}" srcOrd="10" destOrd="0" presId="urn:microsoft.com/office/officeart/2008/layout/VerticalCurvedList"/>
    <dgm:cxn modelId="{483556FD-93BD-4DCE-9E69-2B5DE827087A}" type="presParOf" srcId="{60413F33-2908-4D87-B4D0-C45C96B5A12A}" destId="{23AB3AE4-A826-4304-B06A-E4358B6A87F8}" srcOrd="0" destOrd="0" presId="urn:microsoft.com/office/officeart/2008/layout/VerticalCurvedList"/>
    <dgm:cxn modelId="{AC8D9BA7-9E12-4407-924B-8772BC1AD1A7}" type="presParOf" srcId="{FBF40BC7-3A24-475D-AD4B-F6DD9D507F53}" destId="{EE900741-944F-4B6A-85D1-DDF110831751}" srcOrd="11" destOrd="0" presId="urn:microsoft.com/office/officeart/2008/layout/VerticalCurvedList"/>
    <dgm:cxn modelId="{264B75BD-0D04-464E-862D-2C00BDA94FAE}" type="presParOf" srcId="{FBF40BC7-3A24-475D-AD4B-F6DD9D507F53}" destId="{2D242333-9A38-4EF0-A629-86FE442356D9}" srcOrd="12" destOrd="0" presId="urn:microsoft.com/office/officeart/2008/layout/VerticalCurvedList"/>
    <dgm:cxn modelId="{ACA58606-750E-460E-87C1-A50E846AFE17}" type="presParOf" srcId="{2D242333-9A38-4EF0-A629-86FE442356D9}" destId="{50D0FBFE-6634-4876-9DF2-88FE7BD05CB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2B894-E429-4DB1-887D-20E0DC01C70B}">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AE5ED4-C432-4AD4-9F5E-4449CF8E294A}">
      <dsp:nvSpPr>
        <dsp:cNvPr id="0" name=""/>
        <dsp:cNvSpPr/>
      </dsp:nvSpPr>
      <dsp:spPr>
        <a:xfrm>
          <a:off x="434398" y="285347"/>
          <a:ext cx="7617019" cy="57047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US" sz="2900" i="1" kern="1200">
              <a:latin typeface="Agency FB" panose="020B0503020202020204" pitchFamily="34" charset="0"/>
            </a:rPr>
            <a:t>Introduction</a:t>
          </a:r>
          <a:endParaRPr lang="en-IN" sz="2900" i="1" kern="1200" dirty="0"/>
        </a:p>
      </dsp:txBody>
      <dsp:txXfrm>
        <a:off x="434398" y="285347"/>
        <a:ext cx="7617019" cy="570477"/>
      </dsp:txXfrm>
    </dsp:sp>
    <dsp:sp modelId="{7DBBBF39-BC66-4563-9E10-A83419939CD1}">
      <dsp:nvSpPr>
        <dsp:cNvPr id="0" name=""/>
        <dsp:cNvSpPr/>
      </dsp:nvSpPr>
      <dsp:spPr>
        <a:xfrm>
          <a:off x="77849" y="214037"/>
          <a:ext cx="713096" cy="71309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3C3948-F608-40CE-8A5E-9C0916BC7A2C}">
      <dsp:nvSpPr>
        <dsp:cNvPr id="0" name=""/>
        <dsp:cNvSpPr/>
      </dsp:nvSpPr>
      <dsp:spPr>
        <a:xfrm>
          <a:off x="903654" y="1140954"/>
          <a:ext cx="7147763" cy="57047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US" sz="2900" i="1" kern="1200">
              <a:latin typeface="Agency FB" panose="020B0503020202020204" pitchFamily="34" charset="0"/>
            </a:rPr>
            <a:t>Convolution Neural Network</a:t>
          </a:r>
          <a:endParaRPr lang="en-US" sz="2900" i="1" kern="1200" dirty="0">
            <a:latin typeface="Agency FB" panose="020B0503020202020204" pitchFamily="34" charset="0"/>
          </a:endParaRPr>
        </a:p>
      </dsp:txBody>
      <dsp:txXfrm>
        <a:off x="903654" y="1140954"/>
        <a:ext cx="7147763" cy="570477"/>
      </dsp:txXfrm>
    </dsp:sp>
    <dsp:sp modelId="{877F9F53-618B-4163-96EB-9972E34A4E2A}">
      <dsp:nvSpPr>
        <dsp:cNvPr id="0" name=""/>
        <dsp:cNvSpPr/>
      </dsp:nvSpPr>
      <dsp:spPr>
        <a:xfrm>
          <a:off x="547106" y="1069644"/>
          <a:ext cx="713096" cy="713096"/>
        </a:xfrm>
        <a:prstGeom prst="ellipse">
          <a:avLst/>
        </a:prstGeom>
        <a:solidFill>
          <a:schemeClr val="lt1">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D10970-2EBA-4BF2-A039-EA8C2B2EEB56}">
      <dsp:nvSpPr>
        <dsp:cNvPr id="0" name=""/>
        <dsp:cNvSpPr/>
      </dsp:nvSpPr>
      <dsp:spPr>
        <a:xfrm>
          <a:off x="1118233" y="1996562"/>
          <a:ext cx="6933183" cy="57047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US" sz="2900" i="1" kern="1200" dirty="0">
              <a:latin typeface="Agency FB" panose="020B0503020202020204" pitchFamily="34" charset="0"/>
            </a:rPr>
            <a:t>Successful CNN Architectures</a:t>
          </a:r>
        </a:p>
      </dsp:txBody>
      <dsp:txXfrm>
        <a:off x="1118233" y="1996562"/>
        <a:ext cx="6933183" cy="570477"/>
      </dsp:txXfrm>
    </dsp:sp>
    <dsp:sp modelId="{0AFFA4CA-BBBC-40D7-8F75-7253FE52A9E9}">
      <dsp:nvSpPr>
        <dsp:cNvPr id="0" name=""/>
        <dsp:cNvSpPr/>
      </dsp:nvSpPr>
      <dsp:spPr>
        <a:xfrm>
          <a:off x="761685" y="1925252"/>
          <a:ext cx="713096" cy="713096"/>
        </a:xfrm>
        <a:prstGeom prst="ellipse">
          <a:avLst/>
        </a:prstGeom>
        <a:solidFill>
          <a:schemeClr val="lt1">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732AD3-E7B5-4154-91AE-B09D8F4CACE1}">
      <dsp:nvSpPr>
        <dsp:cNvPr id="0" name=""/>
        <dsp:cNvSpPr/>
      </dsp:nvSpPr>
      <dsp:spPr>
        <a:xfrm>
          <a:off x="1118233" y="2851627"/>
          <a:ext cx="6933183" cy="57047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US" sz="2900" i="1" kern="1200" dirty="0">
              <a:latin typeface="Agency FB" panose="020B0503020202020204" pitchFamily="34" charset="0"/>
            </a:rPr>
            <a:t>CNN Model Training</a:t>
          </a:r>
        </a:p>
      </dsp:txBody>
      <dsp:txXfrm>
        <a:off x="1118233" y="2851627"/>
        <a:ext cx="6933183" cy="570477"/>
      </dsp:txXfrm>
    </dsp:sp>
    <dsp:sp modelId="{024FD234-89EC-4D00-A37B-563E247ED5C7}">
      <dsp:nvSpPr>
        <dsp:cNvPr id="0" name=""/>
        <dsp:cNvSpPr/>
      </dsp:nvSpPr>
      <dsp:spPr>
        <a:xfrm>
          <a:off x="761685" y="2780318"/>
          <a:ext cx="713096" cy="713096"/>
        </a:xfrm>
        <a:prstGeom prst="ellipse">
          <a:avLst/>
        </a:prstGeom>
        <a:solidFill>
          <a:schemeClr val="lt1">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57B658-7ACE-443D-AFDA-76F4E11744D1}">
      <dsp:nvSpPr>
        <dsp:cNvPr id="0" name=""/>
        <dsp:cNvSpPr/>
      </dsp:nvSpPr>
      <dsp:spPr>
        <a:xfrm>
          <a:off x="903654" y="3707235"/>
          <a:ext cx="7147763" cy="57047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US" sz="2900" i="1" kern="1200" dirty="0">
              <a:latin typeface="Agency FB" panose="020B0503020202020204" pitchFamily="34" charset="0"/>
            </a:rPr>
            <a:t>Transfer Learning</a:t>
          </a:r>
        </a:p>
      </dsp:txBody>
      <dsp:txXfrm>
        <a:off x="903654" y="3707235"/>
        <a:ext cx="7147763" cy="570477"/>
      </dsp:txXfrm>
    </dsp:sp>
    <dsp:sp modelId="{23AB3AE4-A826-4304-B06A-E4358B6A87F8}">
      <dsp:nvSpPr>
        <dsp:cNvPr id="0" name=""/>
        <dsp:cNvSpPr/>
      </dsp:nvSpPr>
      <dsp:spPr>
        <a:xfrm>
          <a:off x="547106" y="3635925"/>
          <a:ext cx="713096" cy="713096"/>
        </a:xfrm>
        <a:prstGeom prst="ellipse">
          <a:avLst/>
        </a:prstGeom>
        <a:solidFill>
          <a:schemeClr val="lt1">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00741-944F-4B6A-85D1-DDF110831751}">
      <dsp:nvSpPr>
        <dsp:cNvPr id="0" name=""/>
        <dsp:cNvSpPr/>
      </dsp:nvSpPr>
      <dsp:spPr>
        <a:xfrm>
          <a:off x="434398" y="4562842"/>
          <a:ext cx="7617019" cy="57047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3660" rIns="73660" bIns="73660" numCol="1" spcCol="1270" anchor="ctr" anchorCtr="0">
          <a:noAutofit/>
        </a:bodyPr>
        <a:lstStyle/>
        <a:p>
          <a:pPr marL="0" lvl="0" indent="0" algn="l" defTabSz="1289050">
            <a:lnSpc>
              <a:spcPct val="90000"/>
            </a:lnSpc>
            <a:spcBef>
              <a:spcPct val="0"/>
            </a:spcBef>
            <a:spcAft>
              <a:spcPct val="35000"/>
            </a:spcAft>
            <a:buNone/>
          </a:pPr>
          <a:r>
            <a:rPr lang="en-US" sz="2900" i="1" kern="1200" dirty="0">
              <a:latin typeface="Agency FB" panose="020B0503020202020204" pitchFamily="34" charset="0"/>
            </a:rPr>
            <a:t>Demo - Image Classifier</a:t>
          </a:r>
        </a:p>
      </dsp:txBody>
      <dsp:txXfrm>
        <a:off x="434398" y="4562842"/>
        <a:ext cx="7617019" cy="570477"/>
      </dsp:txXfrm>
    </dsp:sp>
    <dsp:sp modelId="{50D0FBFE-6634-4876-9DF2-88FE7BD05CB0}">
      <dsp:nvSpPr>
        <dsp:cNvPr id="0" name=""/>
        <dsp:cNvSpPr/>
      </dsp:nvSpPr>
      <dsp:spPr>
        <a:xfrm>
          <a:off x="77849" y="4491533"/>
          <a:ext cx="713096" cy="713096"/>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2E641-A920-497B-9AFA-2FA88EC27B3C}" type="datetimeFigureOut">
              <a:rPr lang="en-IN" smtClean="0"/>
              <a:t>13-06-2021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FD604-62F6-4C73-8E10-548A81CEEE1D}" type="slidenum">
              <a:rPr lang="en-IN" smtClean="0"/>
              <a:t>‹#›</a:t>
            </a:fld>
            <a:endParaRPr lang="en-IN"/>
          </a:p>
        </p:txBody>
      </p:sp>
    </p:spTree>
    <p:extLst>
      <p:ext uri="{BB962C8B-B14F-4D97-AF65-F5344CB8AC3E}">
        <p14:creationId xmlns:p14="http://schemas.microsoft.com/office/powerpoint/2010/main" val="3884638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a:t>
            </a:fld>
            <a:endParaRPr lang="en-IN"/>
          </a:p>
        </p:txBody>
      </p:sp>
    </p:spTree>
    <p:extLst>
      <p:ext uri="{BB962C8B-B14F-4D97-AF65-F5344CB8AC3E}">
        <p14:creationId xmlns:p14="http://schemas.microsoft.com/office/powerpoint/2010/main" val="4290623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12</a:t>
            </a:fld>
            <a:endParaRPr lang="en-IN"/>
          </a:p>
        </p:txBody>
      </p:sp>
    </p:spTree>
    <p:extLst>
      <p:ext uri="{BB962C8B-B14F-4D97-AF65-F5344CB8AC3E}">
        <p14:creationId xmlns:p14="http://schemas.microsoft.com/office/powerpoint/2010/main" val="3520240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13</a:t>
            </a:fld>
            <a:endParaRPr lang="en-IN"/>
          </a:p>
        </p:txBody>
      </p:sp>
    </p:spTree>
    <p:extLst>
      <p:ext uri="{BB962C8B-B14F-4D97-AF65-F5344CB8AC3E}">
        <p14:creationId xmlns:p14="http://schemas.microsoft.com/office/powerpoint/2010/main" val="1545590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14</a:t>
            </a:fld>
            <a:endParaRPr lang="en-IN"/>
          </a:p>
        </p:txBody>
      </p:sp>
    </p:spTree>
    <p:extLst>
      <p:ext uri="{BB962C8B-B14F-4D97-AF65-F5344CB8AC3E}">
        <p14:creationId xmlns:p14="http://schemas.microsoft.com/office/powerpoint/2010/main" val="668840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15</a:t>
            </a:fld>
            <a:endParaRPr lang="en-IN"/>
          </a:p>
        </p:txBody>
      </p:sp>
    </p:spTree>
    <p:extLst>
      <p:ext uri="{BB962C8B-B14F-4D97-AF65-F5344CB8AC3E}">
        <p14:creationId xmlns:p14="http://schemas.microsoft.com/office/powerpoint/2010/main" val="1672563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16</a:t>
            </a:fld>
            <a:endParaRPr lang="en-IN"/>
          </a:p>
        </p:txBody>
      </p:sp>
    </p:spTree>
    <p:extLst>
      <p:ext uri="{BB962C8B-B14F-4D97-AF65-F5344CB8AC3E}">
        <p14:creationId xmlns:p14="http://schemas.microsoft.com/office/powerpoint/2010/main" val="12077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dirty="0"/>
              <a:t>https://insightsimaging.springeropen.com/articles/10.1007/s13244-018-0639-9/figures/8</a:t>
            </a:r>
          </a:p>
        </p:txBody>
      </p:sp>
      <p:sp>
        <p:nvSpPr>
          <p:cNvPr id="4" name="Slide Number Placeholder 3"/>
          <p:cNvSpPr>
            <a:spLocks noGrp="1"/>
          </p:cNvSpPr>
          <p:nvPr>
            <p:ph type="sldNum" sz="quarter" idx="5"/>
          </p:nvPr>
        </p:nvSpPr>
        <p:spPr/>
        <p:txBody>
          <a:bodyPr/>
          <a:lstStyle/>
          <a:p>
            <a:fld id="{7DAFD604-62F6-4C73-8E10-548A81CEEE1D}" type="slidenum">
              <a:rPr lang="en-IN" smtClean="0"/>
              <a:t>17</a:t>
            </a:fld>
            <a:endParaRPr lang="en-IN"/>
          </a:p>
        </p:txBody>
      </p:sp>
    </p:spTree>
    <p:extLst>
      <p:ext uri="{BB962C8B-B14F-4D97-AF65-F5344CB8AC3E}">
        <p14:creationId xmlns:p14="http://schemas.microsoft.com/office/powerpoint/2010/main" val="79941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18</a:t>
            </a:fld>
            <a:endParaRPr lang="en-IN"/>
          </a:p>
        </p:txBody>
      </p:sp>
    </p:spTree>
    <p:extLst>
      <p:ext uri="{BB962C8B-B14F-4D97-AF65-F5344CB8AC3E}">
        <p14:creationId xmlns:p14="http://schemas.microsoft.com/office/powerpoint/2010/main" val="2231802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19</a:t>
            </a:fld>
            <a:endParaRPr lang="en-IN"/>
          </a:p>
        </p:txBody>
      </p:sp>
    </p:spTree>
    <p:extLst>
      <p:ext uri="{BB962C8B-B14F-4D97-AF65-F5344CB8AC3E}">
        <p14:creationId xmlns:p14="http://schemas.microsoft.com/office/powerpoint/2010/main" val="2244697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https://medium.com/swlh/introduction-to-cnn-image-classification-using-cnn-in-pytorch-11eefae6d83c</a:t>
            </a:r>
          </a:p>
          <a:p>
            <a:pPr marL="171450" indent="-171450">
              <a:buFont typeface="Arial" panose="020B0604020202020204" pitchFamily="34" charset="0"/>
              <a:buChar char="•"/>
            </a:pPr>
            <a:r>
              <a:rPr lang="en-IN" dirty="0"/>
              <a:t>https://towardsdatascience.com/simple-introduction-to-convolutional-neural-networks-cdf8d3077bac</a:t>
            </a:r>
          </a:p>
          <a:p>
            <a:pPr marL="171450" indent="-171450">
              <a:buFont typeface="Arial" panose="020B0604020202020204" pitchFamily="34" charset="0"/>
              <a:buChar char="•"/>
            </a:pPr>
            <a:r>
              <a:rPr lang="en-IN" dirty="0"/>
              <a:t>https://medium.com/technologymadeeasy/the-best-explanation-of-convolutional-neural-networks-on-the-internet-fbb8b1ad5df8</a:t>
            </a:r>
          </a:p>
          <a:p>
            <a:pPr marL="171450" indent="-171450">
              <a:buFont typeface="Arial" panose="020B0604020202020204" pitchFamily="34" charset="0"/>
              <a:buChar char="•"/>
            </a:pPr>
            <a:r>
              <a:rPr lang="en-IN" dirty="0"/>
              <a:t>https://purnasaigudikandula.medium.com/a-beginner-intro-to-convolutional-neural-networks-684c5620c2ce</a:t>
            </a:r>
          </a:p>
          <a:p>
            <a:pPr marL="171450" indent="-171450">
              <a:buFont typeface="Arial" panose="020B0604020202020204" pitchFamily="34" charset="0"/>
              <a:buChar char="•"/>
            </a:pPr>
            <a:r>
              <a:rPr lang="en-IN" dirty="0"/>
              <a:t>https://medium.com/@srajaninnov/an-introduction-to-convolutional-neural-networks-cnn-a6e48829ff66</a:t>
            </a:r>
          </a:p>
          <a:p>
            <a:pPr marL="171450" indent="-171450">
              <a:buFont typeface="Arial" panose="020B0604020202020204" pitchFamily="34" charset="0"/>
              <a:buChar char="•"/>
            </a:pPr>
            <a:r>
              <a:rPr lang="en-IN" dirty="0"/>
              <a:t>https://medium.com/@RaghavPrabhu/understanding-of-convolutional-neural-network-cnn-deep-learning-99760835f148</a:t>
            </a:r>
          </a:p>
          <a:p>
            <a:pPr marL="171450" indent="-171450">
              <a:buFont typeface="Arial" panose="020B0604020202020204" pitchFamily="34" charset="0"/>
              <a:buChar char="•"/>
            </a:pPr>
            <a:r>
              <a:rPr lang="en-IN" dirty="0"/>
              <a:t>https://medium.com/nybles/a-brief-guide-to-convolutional-neural-network-cnn-642f47e88ed4</a:t>
            </a:r>
          </a:p>
          <a:p>
            <a:pPr marL="171450" indent="-171450">
              <a:buFont typeface="Arial" panose="020B0604020202020204" pitchFamily="34" charset="0"/>
              <a:buChar char="•"/>
            </a:pPr>
            <a:endParaRPr lang="en-IN" dirty="0"/>
          </a:p>
          <a:p>
            <a:pPr marL="0" indent="0">
              <a:buFont typeface="Arial" panose="020B0604020202020204" pitchFamily="34" charset="0"/>
              <a:buNone/>
            </a:pPr>
            <a:r>
              <a:rPr lang="en-IN" b="1" u="sng" dirty="0">
                <a:effectLst/>
              </a:rPr>
              <a:t>Transfer Learning</a:t>
            </a:r>
          </a:p>
          <a:p>
            <a:pPr marL="0" indent="0">
              <a:buFont typeface="Arial" panose="020B0604020202020204" pitchFamily="34" charset="0"/>
              <a:buNone/>
            </a:pPr>
            <a:endParaRPr lang="en-IN" dirty="0"/>
          </a:p>
          <a:p>
            <a:pPr marL="171450" indent="-171450">
              <a:buFont typeface="Arial" panose="020B0604020202020204" pitchFamily="34" charset="0"/>
              <a:buChar char="•"/>
            </a:pPr>
            <a:r>
              <a:rPr lang="en-IN" dirty="0"/>
              <a:t>https://medium.com/@rinu.gour123/transfer-learning-for-deep-learning-with-cnn-afa1fe0aa7e2</a:t>
            </a:r>
          </a:p>
          <a:p>
            <a:pPr marL="171450" indent="-171450">
              <a:buFont typeface="Arial" panose="020B0604020202020204" pitchFamily="34" charset="0"/>
              <a:buChar char="•"/>
            </a:pPr>
            <a:r>
              <a:rPr lang="en-IN" dirty="0"/>
              <a:t>https://machinelearningmastery.com/transfer-learning-for-deep-learning/</a:t>
            </a:r>
          </a:p>
          <a:p>
            <a:pPr marL="171450" indent="-171450">
              <a:buFont typeface="Arial" panose="020B0604020202020204" pitchFamily="34" charset="0"/>
              <a:buChar char="•"/>
            </a:pPr>
            <a:r>
              <a:rPr lang="en-IN" dirty="0"/>
              <a:t>https://machinelearningmastery.com/how-to-use-transfer-learning-when-developing-convolutional-neural-network-models/</a:t>
            </a:r>
          </a:p>
          <a:p>
            <a:pPr marL="171450" indent="-171450">
              <a:buFont typeface="Arial" panose="020B0604020202020204" pitchFamily="34" charset="0"/>
              <a:buChar char="•"/>
            </a:pPr>
            <a:r>
              <a:rPr lang="en-IN" dirty="0"/>
              <a:t>https://towardsdatascience.com/a-comprehensive-hands-on-guide-to-transfer-learning-with-real-world-applications-in-deep-learning-212bf3b2f27a</a:t>
            </a:r>
          </a:p>
          <a:p>
            <a:pPr marL="171450" indent="-171450">
              <a:buFont typeface="Arial" panose="020B0604020202020204" pitchFamily="34" charset="0"/>
              <a:buChar char="•"/>
            </a:pPr>
            <a:r>
              <a:rPr lang="en-IN" dirty="0"/>
              <a:t>https://towardsdatascience.com/cnn-transfer-learning-fine-tuning-9f3e7c5806b2</a:t>
            </a:r>
          </a:p>
          <a:p>
            <a:pPr marL="171450" indent="-171450">
              <a:buFont typeface="Arial" panose="020B0604020202020204" pitchFamily="34" charset="0"/>
              <a:buChar char="•"/>
            </a:pPr>
            <a:r>
              <a:rPr lang="en-IN" dirty="0"/>
              <a:t>https://towardsdatascience.com/transfer-learning-with-convolutional-neural-networks-in-pytorch-dd09190245ce</a:t>
            </a:r>
          </a:p>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4</a:t>
            </a:fld>
            <a:endParaRPr lang="en-IN"/>
          </a:p>
        </p:txBody>
      </p:sp>
    </p:spTree>
    <p:extLst>
      <p:ext uri="{BB962C8B-B14F-4D97-AF65-F5344CB8AC3E}">
        <p14:creationId xmlns:p14="http://schemas.microsoft.com/office/powerpoint/2010/main" val="1772944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5</a:t>
            </a:fld>
            <a:endParaRPr lang="en-IN"/>
          </a:p>
        </p:txBody>
      </p:sp>
    </p:spTree>
    <p:extLst>
      <p:ext uri="{BB962C8B-B14F-4D97-AF65-F5344CB8AC3E}">
        <p14:creationId xmlns:p14="http://schemas.microsoft.com/office/powerpoint/2010/main" val="950228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6</a:t>
            </a:fld>
            <a:endParaRPr lang="en-IN"/>
          </a:p>
        </p:txBody>
      </p:sp>
    </p:spTree>
    <p:extLst>
      <p:ext uri="{BB962C8B-B14F-4D97-AF65-F5344CB8AC3E}">
        <p14:creationId xmlns:p14="http://schemas.microsoft.com/office/powerpoint/2010/main" val="3712919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7</a:t>
            </a:fld>
            <a:endParaRPr lang="en-IN"/>
          </a:p>
        </p:txBody>
      </p:sp>
    </p:spTree>
    <p:extLst>
      <p:ext uri="{BB962C8B-B14F-4D97-AF65-F5344CB8AC3E}">
        <p14:creationId xmlns:p14="http://schemas.microsoft.com/office/powerpoint/2010/main" val="3363614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8</a:t>
            </a:fld>
            <a:endParaRPr lang="en-IN"/>
          </a:p>
        </p:txBody>
      </p:sp>
    </p:spTree>
    <p:extLst>
      <p:ext uri="{BB962C8B-B14F-4D97-AF65-F5344CB8AC3E}">
        <p14:creationId xmlns:p14="http://schemas.microsoft.com/office/powerpoint/2010/main" val="3673743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9</a:t>
            </a:fld>
            <a:endParaRPr lang="en-IN"/>
          </a:p>
        </p:txBody>
      </p:sp>
    </p:spTree>
    <p:extLst>
      <p:ext uri="{BB962C8B-B14F-4D97-AF65-F5344CB8AC3E}">
        <p14:creationId xmlns:p14="http://schemas.microsoft.com/office/powerpoint/2010/main" val="80303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10</a:t>
            </a:fld>
            <a:endParaRPr lang="en-IN"/>
          </a:p>
        </p:txBody>
      </p:sp>
    </p:spTree>
    <p:extLst>
      <p:ext uri="{BB962C8B-B14F-4D97-AF65-F5344CB8AC3E}">
        <p14:creationId xmlns:p14="http://schemas.microsoft.com/office/powerpoint/2010/main" val="1878733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CF2BE2-8813-4A45-B912-7A2D6AF2B8EB}" type="slidenum">
              <a:rPr lang="en-IN" smtClean="0"/>
              <a:t>11</a:t>
            </a:fld>
            <a:endParaRPr lang="en-IN"/>
          </a:p>
        </p:txBody>
      </p:sp>
    </p:spTree>
    <p:extLst>
      <p:ext uri="{BB962C8B-B14F-4D97-AF65-F5344CB8AC3E}">
        <p14:creationId xmlns:p14="http://schemas.microsoft.com/office/powerpoint/2010/main" val="3095334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8FDB-8852-45E1-8B77-446C12BE5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1AF5D2-F04B-4191-9439-1ADDBB573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1F9C42-2927-4019-97F3-C8482DF81E0A}"/>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5" name="Footer Placeholder 4">
            <a:extLst>
              <a:ext uri="{FF2B5EF4-FFF2-40B4-BE49-F238E27FC236}">
                <a16:creationId xmlns:a16="http://schemas.microsoft.com/office/drawing/2014/main" id="{66440A4C-0EA0-4EE9-8CED-4C9359BFA9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316BE8-CEAE-43ED-817D-FB55C4DAF4E2}"/>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363540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AC63-0CA1-42E8-A0D8-CBB76A3058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13A8C8-CD02-4CFB-9790-AD7AB25E7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692917-456B-4D8D-996C-3E21A434B1C9}"/>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5" name="Footer Placeholder 4">
            <a:extLst>
              <a:ext uri="{FF2B5EF4-FFF2-40B4-BE49-F238E27FC236}">
                <a16:creationId xmlns:a16="http://schemas.microsoft.com/office/drawing/2014/main" id="{F7FF1ED2-1450-4B0E-A9E5-307F92A6A3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783BF5-4B3C-4AC5-A882-8CDFD3B454FD}"/>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416244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A4EA15-77AE-439B-B29E-70C41614BE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DFDC0B-8762-4BFE-BA25-B17322C78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34F2E7-F6ED-482A-A44A-7F864D777BA6}"/>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5" name="Footer Placeholder 4">
            <a:extLst>
              <a:ext uri="{FF2B5EF4-FFF2-40B4-BE49-F238E27FC236}">
                <a16:creationId xmlns:a16="http://schemas.microsoft.com/office/drawing/2014/main" id="{33ADBE37-4889-40F2-96B6-A10500805C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C7C7DB-E03E-4105-9325-07FCCF8C4514}"/>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09977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FA1C-F9AF-42A1-95F1-5F94110FB7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9D49FC-9C81-4E91-919C-99A6E93DB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224044-B850-4D12-A8D9-69411FF0322E}"/>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5" name="Footer Placeholder 4">
            <a:extLst>
              <a:ext uri="{FF2B5EF4-FFF2-40B4-BE49-F238E27FC236}">
                <a16:creationId xmlns:a16="http://schemas.microsoft.com/office/drawing/2014/main" id="{F071B945-A79F-4724-BDAB-BAE25459D2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491ED1-5EF3-40D8-B08D-37FC1F7930DC}"/>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992282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763A-4426-4E6E-B3C8-49001C645C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A8DA16-0E28-44A1-BC7C-B0E41E4F0E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2AC21D-7B1D-4B11-B04E-223BD495559C}"/>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5" name="Footer Placeholder 4">
            <a:extLst>
              <a:ext uri="{FF2B5EF4-FFF2-40B4-BE49-F238E27FC236}">
                <a16:creationId xmlns:a16="http://schemas.microsoft.com/office/drawing/2014/main" id="{4EF4508F-8AAF-40E7-B662-C06CA1E7E3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E1B34A-AF25-4FD6-BE81-82FCB0BE272D}"/>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31780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701E-B135-49DA-AAA4-D189AE7CEC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9318E-4167-43BD-A785-A63A8D387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449D81-3B55-4742-98D3-67388CA6CF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61E306-5B0D-4FC9-8239-ABC9CC3B0677}"/>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6" name="Footer Placeholder 5">
            <a:extLst>
              <a:ext uri="{FF2B5EF4-FFF2-40B4-BE49-F238E27FC236}">
                <a16:creationId xmlns:a16="http://schemas.microsoft.com/office/drawing/2014/main" id="{D3ED705B-4456-4631-B2C5-24613D5BE9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7314F7-169F-4061-9B8A-F7D204C96AFA}"/>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16429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3B4B-C885-4A12-940D-2AFD84E86C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E6C4E3-8943-4370-8E8F-1693BE845E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D92E2-DB05-4628-9279-AF08F5975D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B5E95C-F59C-4D20-BA45-9455A68D5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C9BD9F-9405-41C5-93AF-F165EB041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B02DE3-B22B-408E-8F50-B916E444107E}"/>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8" name="Footer Placeholder 7">
            <a:extLst>
              <a:ext uri="{FF2B5EF4-FFF2-40B4-BE49-F238E27FC236}">
                <a16:creationId xmlns:a16="http://schemas.microsoft.com/office/drawing/2014/main" id="{305DBF2A-FE1F-490F-89AC-5B7CA02555A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FEDAAB-7FA7-4DB1-8309-99DCE1965A67}"/>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5529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25B6-2C0B-477F-B0C6-D68597FCE6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DCD55-F119-4B12-A839-95A489311858}"/>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4" name="Footer Placeholder 3">
            <a:extLst>
              <a:ext uri="{FF2B5EF4-FFF2-40B4-BE49-F238E27FC236}">
                <a16:creationId xmlns:a16="http://schemas.microsoft.com/office/drawing/2014/main" id="{B74293A0-2AE3-4D78-9802-609E5C386C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F116A9-2A0A-4679-9313-31A3E3928496}"/>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61847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71487-2FDE-40C6-9E41-7301A12CC3E9}"/>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3" name="Footer Placeholder 2">
            <a:extLst>
              <a:ext uri="{FF2B5EF4-FFF2-40B4-BE49-F238E27FC236}">
                <a16:creationId xmlns:a16="http://schemas.microsoft.com/office/drawing/2014/main" id="{E80E3A78-C2E4-4D9D-BA5B-F13EEAA4FC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BBE16F-2188-4AE9-A674-E19C091ABC9F}"/>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809896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E2BD-E381-45CD-AF81-B76E53D08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B6E0F2-EF5E-4241-B7F0-3822B34553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E8A0353-CA6D-4DD5-B338-7AA35FD1C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752CEE-86C5-4B28-AAC3-45BA55DD0136}"/>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6" name="Footer Placeholder 5">
            <a:extLst>
              <a:ext uri="{FF2B5EF4-FFF2-40B4-BE49-F238E27FC236}">
                <a16:creationId xmlns:a16="http://schemas.microsoft.com/office/drawing/2014/main" id="{712B4FF3-CA90-4474-B907-AAD77E640F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6CDEFE-B142-4AE3-9CD3-F6551B00894B}"/>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780698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9DB1-FAC9-4B0F-9660-89C178417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F883A8-D7FE-41A8-A3E7-CB87A0AFF4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FF7A7C-A6BC-48ED-8D9F-1DE0043B1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AFBD3D-3FEB-424A-BA99-4322347AAD82}"/>
              </a:ext>
            </a:extLst>
          </p:cNvPr>
          <p:cNvSpPr>
            <a:spLocks noGrp="1"/>
          </p:cNvSpPr>
          <p:nvPr>
            <p:ph type="dt" sz="half" idx="10"/>
          </p:nvPr>
        </p:nvSpPr>
        <p:spPr/>
        <p:txBody>
          <a:bodyPr/>
          <a:lstStyle/>
          <a:p>
            <a:fld id="{46FA8A76-9B45-4BFA-A15E-84A3588E2CAB}" type="datetimeFigureOut">
              <a:rPr lang="en-IN" smtClean="0"/>
              <a:t>13-06-2021</a:t>
            </a:fld>
            <a:endParaRPr lang="en-IN"/>
          </a:p>
        </p:txBody>
      </p:sp>
      <p:sp>
        <p:nvSpPr>
          <p:cNvPr id="6" name="Footer Placeholder 5">
            <a:extLst>
              <a:ext uri="{FF2B5EF4-FFF2-40B4-BE49-F238E27FC236}">
                <a16:creationId xmlns:a16="http://schemas.microsoft.com/office/drawing/2014/main" id="{68460C78-905D-4C14-9E48-0B0758CD15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708C6-10B1-4D61-AFFD-E129FA866FDC}"/>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329351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F13FF3-F248-4179-AE9F-2803FC6F6E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681CC8-ED70-48D6-866C-AA8E5C1833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375672-A4C5-44F1-AFBA-A8EB1E97E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A8A76-9B45-4BFA-A15E-84A3588E2CAB}" type="datetimeFigureOut">
              <a:rPr lang="en-IN" smtClean="0"/>
              <a:t>13-06-2021</a:t>
            </a:fld>
            <a:endParaRPr lang="en-IN"/>
          </a:p>
        </p:txBody>
      </p:sp>
      <p:sp>
        <p:nvSpPr>
          <p:cNvPr id="5" name="Footer Placeholder 4">
            <a:extLst>
              <a:ext uri="{FF2B5EF4-FFF2-40B4-BE49-F238E27FC236}">
                <a16:creationId xmlns:a16="http://schemas.microsoft.com/office/drawing/2014/main" id="{8DB0B238-B0DB-481D-84EE-9020D17EA9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ABBEC9-A6AF-487A-AF52-7A66CDB83C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5571E-407F-490D-99FC-1712997A461F}" type="slidenum">
              <a:rPr lang="en-IN" smtClean="0"/>
              <a:t>‹#›</a:t>
            </a:fld>
            <a:endParaRPr lang="en-IN"/>
          </a:p>
        </p:txBody>
      </p:sp>
    </p:spTree>
    <p:extLst>
      <p:ext uri="{BB962C8B-B14F-4D97-AF65-F5344CB8AC3E}">
        <p14:creationId xmlns:p14="http://schemas.microsoft.com/office/powerpoint/2010/main" val="243127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7C9D-F890-4AAA-9D12-302A37390B61}"/>
              </a:ext>
            </a:extLst>
          </p:cNvPr>
          <p:cNvSpPr>
            <a:spLocks noGrp="1"/>
          </p:cNvSpPr>
          <p:nvPr>
            <p:ph type="ctrTitle"/>
          </p:nvPr>
        </p:nvSpPr>
        <p:spPr>
          <a:xfrm>
            <a:off x="0" y="2960940"/>
            <a:ext cx="12192000" cy="936120"/>
          </a:xfrm>
        </p:spPr>
        <p:txBody>
          <a:bodyPr/>
          <a:lstStyle/>
          <a:p>
            <a:r>
              <a:rPr lang="en-US" b="1" dirty="0">
                <a:latin typeface="Agency FB" panose="020B0503020202020204" pitchFamily="34" charset="0"/>
              </a:rPr>
              <a:t>Convolution Neural Network (CNN)</a:t>
            </a:r>
            <a:endParaRPr lang="en-IN" b="1" dirty="0">
              <a:latin typeface="Agency FB" panose="020B0503020202020204" pitchFamily="34" charset="0"/>
            </a:endParaRPr>
          </a:p>
        </p:txBody>
      </p:sp>
    </p:spTree>
    <p:extLst>
      <p:ext uri="{BB962C8B-B14F-4D97-AF65-F5344CB8AC3E}">
        <p14:creationId xmlns:p14="http://schemas.microsoft.com/office/powerpoint/2010/main" val="3200581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Best Convolutional Neural Network GIFs | Gfycat">
            <a:extLst>
              <a:ext uri="{FF2B5EF4-FFF2-40B4-BE49-F238E27FC236}">
                <a16:creationId xmlns:a16="http://schemas.microsoft.com/office/drawing/2014/main" id="{EF46DF51-8C2E-4E43-9F9E-62D1E5BEFCE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55640" y="1196753"/>
            <a:ext cx="6849832" cy="38633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2F8F7E1-EFC6-4FA0-B27E-52F62B152BD6}"/>
              </a:ext>
            </a:extLst>
          </p:cNvPr>
          <p:cNvSpPr txBox="1"/>
          <p:nvPr/>
        </p:nvSpPr>
        <p:spPr>
          <a:xfrm>
            <a:off x="5015881" y="5476582"/>
            <a:ext cx="3095271" cy="369332"/>
          </a:xfrm>
          <a:prstGeom prst="rect">
            <a:avLst/>
          </a:prstGeom>
          <a:noFill/>
        </p:spPr>
        <p:txBody>
          <a:bodyPr wrap="none" rtlCol="0">
            <a:spAutoFit/>
          </a:bodyPr>
          <a:lstStyle/>
          <a:p>
            <a:r>
              <a:rPr lang="en-IN" dirty="0"/>
              <a:t>Fig. </a:t>
            </a:r>
            <a:r>
              <a:rPr lang="en-IN" dirty="0" err="1"/>
              <a:t>Relu</a:t>
            </a:r>
            <a:r>
              <a:rPr lang="en-IN" dirty="0"/>
              <a:t> Activation --- max(0,x)</a:t>
            </a:r>
          </a:p>
        </p:txBody>
      </p:sp>
    </p:spTree>
    <p:extLst>
      <p:ext uri="{BB962C8B-B14F-4D97-AF65-F5344CB8AC3E}">
        <p14:creationId xmlns:p14="http://schemas.microsoft.com/office/powerpoint/2010/main" val="396473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595" y="285727"/>
            <a:ext cx="10469146" cy="6286546"/>
          </a:xfrm>
        </p:spPr>
        <p:txBody>
          <a:bodyPr>
            <a:noAutofit/>
          </a:bodyPr>
          <a:lstStyle/>
          <a:p>
            <a:pPr marL="914400" lvl="2" indent="0" algn="just">
              <a:lnSpc>
                <a:spcPct val="200000"/>
              </a:lnSpc>
              <a:buNone/>
            </a:pPr>
            <a:endParaRPr lang="en-US" sz="1600" i="1" dirty="0">
              <a:solidFill>
                <a:srgbClr val="00B050"/>
              </a:solidFill>
            </a:endParaRPr>
          </a:p>
          <a:p>
            <a:pPr marL="914400" lvl="2" indent="0" algn="just">
              <a:lnSpc>
                <a:spcPct val="200000"/>
              </a:lnSpc>
              <a:buNone/>
            </a:pPr>
            <a:endParaRPr lang="en-US" sz="1600" i="1" dirty="0">
              <a:solidFill>
                <a:srgbClr val="00B050"/>
              </a:solidFill>
            </a:endParaRPr>
          </a:p>
        </p:txBody>
      </p:sp>
      <p:grpSp>
        <p:nvGrpSpPr>
          <p:cNvPr id="10" name="Group 9">
            <a:extLst>
              <a:ext uri="{FF2B5EF4-FFF2-40B4-BE49-F238E27FC236}">
                <a16:creationId xmlns:a16="http://schemas.microsoft.com/office/drawing/2014/main" id="{EF2FE06E-0569-4467-AD6F-21FEA2A4A8F9}"/>
              </a:ext>
            </a:extLst>
          </p:cNvPr>
          <p:cNvGrpSpPr/>
          <p:nvPr/>
        </p:nvGrpSpPr>
        <p:grpSpPr>
          <a:xfrm>
            <a:off x="950259" y="1732280"/>
            <a:ext cx="10469146" cy="3590058"/>
            <a:chOff x="323528" y="3284984"/>
            <a:chExt cx="8604448" cy="2457564"/>
          </a:xfrm>
        </p:grpSpPr>
        <p:sp>
          <p:nvSpPr>
            <p:cNvPr id="11" name="TextBox 10">
              <a:extLst>
                <a:ext uri="{FF2B5EF4-FFF2-40B4-BE49-F238E27FC236}">
                  <a16:creationId xmlns:a16="http://schemas.microsoft.com/office/drawing/2014/main" id="{A5FF5B2E-CB8B-466F-AF03-C6152FF780CE}"/>
                </a:ext>
              </a:extLst>
            </p:cNvPr>
            <p:cNvSpPr txBox="1"/>
            <p:nvPr/>
          </p:nvSpPr>
          <p:spPr>
            <a:xfrm>
              <a:off x="2627784" y="5373216"/>
              <a:ext cx="4186467" cy="369332"/>
            </a:xfrm>
            <a:prstGeom prst="rect">
              <a:avLst/>
            </a:prstGeom>
            <a:noFill/>
          </p:spPr>
          <p:txBody>
            <a:bodyPr wrap="none" rtlCol="0">
              <a:spAutoFit/>
            </a:bodyPr>
            <a:lstStyle/>
            <a:p>
              <a:r>
                <a:rPr lang="en-IN" dirty="0"/>
                <a:t>Fig. Result of Convolution is a Feature Map</a:t>
              </a:r>
            </a:p>
          </p:txBody>
        </p:sp>
        <p:pic>
          <p:nvPicPr>
            <p:cNvPr id="12" name="Picture 2">
              <a:extLst>
                <a:ext uri="{FF2B5EF4-FFF2-40B4-BE49-F238E27FC236}">
                  <a16:creationId xmlns:a16="http://schemas.microsoft.com/office/drawing/2014/main" id="{16C1374C-2BA0-4A6B-B599-91D0F737A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284984"/>
              <a:ext cx="8604448" cy="17462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459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595" y="285727"/>
            <a:ext cx="10816325" cy="6286546"/>
          </a:xfrm>
        </p:spPr>
        <p:txBody>
          <a:bodyPr>
            <a:noAutofit/>
          </a:bodyPr>
          <a:lstStyle/>
          <a:p>
            <a:pPr marL="0" indent="0" algn="just">
              <a:lnSpc>
                <a:spcPct val="200000"/>
              </a:lnSpc>
              <a:buNone/>
            </a:pPr>
            <a:r>
              <a:rPr lang="en-US" sz="1800" b="1" u="sng" dirty="0">
                <a:solidFill>
                  <a:srgbClr val="0070C0"/>
                </a:solidFill>
              </a:rPr>
              <a:t>2. POOLING LAYER</a:t>
            </a:r>
            <a:r>
              <a:rPr lang="en-US" sz="1800" u="sng" dirty="0"/>
              <a:t> </a:t>
            </a:r>
          </a:p>
          <a:p>
            <a:pPr lvl="1" algn="just">
              <a:lnSpc>
                <a:spcPct val="200000"/>
              </a:lnSpc>
              <a:buFont typeface="Calibri" panose="020F0502020204030204" pitchFamily="34" charset="0"/>
              <a:buChar char="―"/>
            </a:pPr>
            <a:r>
              <a:rPr lang="en-US" sz="1600" dirty="0"/>
              <a:t>is a down sampling operation, typically applied after a convolution layer</a:t>
            </a:r>
          </a:p>
          <a:p>
            <a:pPr lvl="1" algn="just">
              <a:lnSpc>
                <a:spcPct val="200000"/>
              </a:lnSpc>
              <a:buFont typeface="Calibri" panose="020F0502020204030204" pitchFamily="34" charset="0"/>
              <a:buChar char="―"/>
            </a:pPr>
            <a:r>
              <a:rPr lang="en-US" sz="1600" dirty="0"/>
              <a:t>down samples the image in its height and width but the number of channels(depth) stays the same</a:t>
            </a:r>
          </a:p>
          <a:p>
            <a:pPr lvl="1" algn="just">
              <a:lnSpc>
                <a:spcPct val="200000"/>
              </a:lnSpc>
              <a:buFont typeface="Calibri" panose="020F0502020204030204" pitchFamily="34" charset="0"/>
              <a:buChar char="―"/>
            </a:pPr>
            <a:r>
              <a:rPr lang="en-US" sz="1600" dirty="0"/>
              <a:t>In particular, max and average pooling are special kinds of pooling where the maximum and average value is taken, respectively. </a:t>
            </a:r>
          </a:p>
          <a:p>
            <a:pPr lvl="1" algn="just">
              <a:lnSpc>
                <a:spcPct val="200000"/>
              </a:lnSpc>
              <a:buFont typeface="Calibri" panose="020F0502020204030204" pitchFamily="34" charset="0"/>
              <a:buChar char="―"/>
            </a:pPr>
            <a:r>
              <a:rPr lang="en-US" sz="1600" dirty="0"/>
              <a:t>Two Types :  </a:t>
            </a:r>
            <a:r>
              <a:rPr lang="en-US" sz="1600" b="1" i="1" dirty="0">
                <a:solidFill>
                  <a:srgbClr val="00B050"/>
                </a:solidFill>
              </a:rPr>
              <a:t>1. Average Pooling    2. Max Pooling</a:t>
            </a:r>
          </a:p>
        </p:txBody>
      </p:sp>
      <p:pic>
        <p:nvPicPr>
          <p:cNvPr id="4100" name="Picture 4" descr="5: Example of max pooling and average pooling operations. In this... |  Download Scientific Diagram">
            <a:extLst>
              <a:ext uri="{FF2B5EF4-FFF2-40B4-BE49-F238E27FC236}">
                <a16:creationId xmlns:a16="http://schemas.microsoft.com/office/drawing/2014/main" id="{E13A5043-2C1F-44F1-BF14-4D486325C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315" y="3205165"/>
            <a:ext cx="4511030" cy="323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601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595" y="285727"/>
            <a:ext cx="10957125" cy="6286546"/>
          </a:xfrm>
        </p:spPr>
        <p:txBody>
          <a:bodyPr>
            <a:noAutofit/>
          </a:bodyPr>
          <a:lstStyle/>
          <a:p>
            <a:pPr marL="0" indent="0" algn="just">
              <a:lnSpc>
                <a:spcPct val="200000"/>
              </a:lnSpc>
              <a:buNone/>
            </a:pPr>
            <a:r>
              <a:rPr lang="en-US" sz="1800" b="1" u="sng" dirty="0">
                <a:solidFill>
                  <a:srgbClr val="0070C0"/>
                </a:solidFill>
              </a:rPr>
              <a:t>3. FULLY CONNECTED (FC) LAYER</a:t>
            </a:r>
            <a:r>
              <a:rPr lang="en-US" sz="1800" u="sng" dirty="0"/>
              <a:t> </a:t>
            </a:r>
          </a:p>
          <a:p>
            <a:pPr lvl="1" algn="just">
              <a:lnSpc>
                <a:spcPct val="200000"/>
              </a:lnSpc>
              <a:buFont typeface="Calibri" panose="020F0502020204030204" pitchFamily="34" charset="0"/>
              <a:buChar char="―"/>
            </a:pPr>
            <a:r>
              <a:rPr lang="en-US" sz="1600" dirty="0"/>
              <a:t>is simply a feed forward neural networks that form the last few layers in the network, used to optimize objectives such as class scores.</a:t>
            </a:r>
          </a:p>
          <a:p>
            <a:pPr lvl="1" algn="just">
              <a:lnSpc>
                <a:spcPct val="200000"/>
              </a:lnSpc>
              <a:buFont typeface="Calibri" panose="020F0502020204030204" pitchFamily="34" charset="0"/>
              <a:buChar char="―"/>
            </a:pPr>
            <a:r>
              <a:rPr lang="en-US" sz="1600" dirty="0"/>
              <a:t>input to the fully connected layer is the output from the final Pooling or Convolutional Layer, which is flattened and then fed into the fully connected layer.</a:t>
            </a:r>
          </a:p>
          <a:p>
            <a:pPr lvl="1" algn="just">
              <a:lnSpc>
                <a:spcPct val="200000"/>
              </a:lnSpc>
              <a:buFont typeface="Calibri" panose="020F0502020204030204" pitchFamily="34" charset="0"/>
              <a:buChar char="―"/>
            </a:pPr>
            <a:r>
              <a:rPr lang="en-US" sz="1600" dirty="0"/>
              <a:t>Here in FC to reduce overfitting Dropouts can also be used and sometime Batch Normalization is also used. </a:t>
            </a:r>
          </a:p>
          <a:p>
            <a:pPr lvl="1" algn="just">
              <a:lnSpc>
                <a:spcPct val="200000"/>
              </a:lnSpc>
              <a:buFont typeface="Calibri" panose="020F0502020204030204" pitchFamily="34" charset="0"/>
              <a:buChar char="―"/>
            </a:pPr>
            <a:endParaRPr lang="en-US" sz="1600" dirty="0"/>
          </a:p>
        </p:txBody>
      </p:sp>
      <p:pic>
        <p:nvPicPr>
          <p:cNvPr id="1032" name="Picture 8">
            <a:extLst>
              <a:ext uri="{FF2B5EF4-FFF2-40B4-BE49-F238E27FC236}">
                <a16:creationId xmlns:a16="http://schemas.microsoft.com/office/drawing/2014/main" id="{A259B09E-8E41-4210-9CCE-62D69E5A5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443" y="4009384"/>
            <a:ext cx="4913962" cy="17868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1BF702A-5646-4CF7-A3B3-5E19AEB9873A}"/>
              </a:ext>
            </a:extLst>
          </p:cNvPr>
          <p:cNvPicPr>
            <a:picLocks noChangeAspect="1"/>
          </p:cNvPicPr>
          <p:nvPr/>
        </p:nvPicPr>
        <p:blipFill>
          <a:blip r:embed="rId4"/>
          <a:stretch>
            <a:fillRect/>
          </a:stretch>
        </p:blipFill>
        <p:spPr>
          <a:xfrm>
            <a:off x="2230120" y="3761707"/>
            <a:ext cx="3027748" cy="2663592"/>
          </a:xfrm>
          <a:prstGeom prst="rect">
            <a:avLst/>
          </a:prstGeom>
        </p:spPr>
      </p:pic>
      <p:sp>
        <p:nvSpPr>
          <p:cNvPr id="8" name="TextBox 7">
            <a:extLst>
              <a:ext uri="{FF2B5EF4-FFF2-40B4-BE49-F238E27FC236}">
                <a16:creationId xmlns:a16="http://schemas.microsoft.com/office/drawing/2014/main" id="{D2275FA8-2BCD-415D-81B9-7F6BA724B1E6}"/>
              </a:ext>
            </a:extLst>
          </p:cNvPr>
          <p:cNvSpPr txBox="1"/>
          <p:nvPr/>
        </p:nvSpPr>
        <p:spPr>
          <a:xfrm>
            <a:off x="2623201" y="6323379"/>
            <a:ext cx="1499257" cy="369332"/>
          </a:xfrm>
          <a:prstGeom prst="rect">
            <a:avLst/>
          </a:prstGeom>
          <a:noFill/>
        </p:spPr>
        <p:txBody>
          <a:bodyPr wrap="none" rtlCol="0">
            <a:spAutoFit/>
          </a:bodyPr>
          <a:lstStyle/>
          <a:p>
            <a:r>
              <a:rPr lang="en-IN" dirty="0"/>
              <a:t>Fig. Flattening</a:t>
            </a:r>
          </a:p>
        </p:txBody>
      </p:sp>
    </p:spTree>
    <p:extLst>
      <p:ext uri="{BB962C8B-B14F-4D97-AF65-F5344CB8AC3E}">
        <p14:creationId xmlns:p14="http://schemas.microsoft.com/office/powerpoint/2010/main" val="112455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 y="132026"/>
            <a:ext cx="11237829" cy="6440247"/>
          </a:xfrm>
        </p:spPr>
        <p:txBody>
          <a:bodyPr>
            <a:noAutofit/>
          </a:bodyPr>
          <a:lstStyle/>
          <a:p>
            <a:pPr lvl="1" algn="just">
              <a:lnSpc>
                <a:spcPct val="200000"/>
              </a:lnSpc>
              <a:buFont typeface="Wingdings" panose="05000000000000000000" pitchFamily="2" charset="2"/>
              <a:buChar char="Ø"/>
            </a:pPr>
            <a:r>
              <a:rPr lang="en-US" sz="1600" b="1" dirty="0">
                <a:solidFill>
                  <a:srgbClr val="0070C0"/>
                </a:solidFill>
              </a:rPr>
              <a:t>Last Layer Activation Function / </a:t>
            </a:r>
            <a:r>
              <a:rPr lang="en-US" sz="1600" b="1" dirty="0" err="1">
                <a:solidFill>
                  <a:srgbClr val="0070C0"/>
                </a:solidFill>
              </a:rPr>
              <a:t>Softmax</a:t>
            </a:r>
            <a:r>
              <a:rPr lang="en-US" sz="1600" b="1" dirty="0">
                <a:solidFill>
                  <a:srgbClr val="0070C0"/>
                </a:solidFill>
              </a:rPr>
              <a:t> Layer / Classification layer</a:t>
            </a:r>
          </a:p>
          <a:p>
            <a:pPr lvl="2" algn="just">
              <a:lnSpc>
                <a:spcPct val="200000"/>
              </a:lnSpc>
              <a:buFont typeface="Calibri" panose="020F0502020204030204" pitchFamily="34" charset="0"/>
              <a:buChar char="―"/>
            </a:pPr>
            <a:r>
              <a:rPr lang="en-US" sz="1600" dirty="0"/>
              <a:t>An activation function is applied </a:t>
            </a:r>
            <a:r>
              <a:rPr lang="en-US" sz="1600" b="1" i="1" dirty="0"/>
              <a:t>to the last fully connected layer</a:t>
            </a:r>
            <a:r>
              <a:rPr lang="en-US" sz="1600" dirty="0"/>
              <a:t> which </a:t>
            </a:r>
            <a:r>
              <a:rPr lang="en-US" sz="1600" b="1" i="1" dirty="0"/>
              <a:t>is usually different from the others</a:t>
            </a:r>
          </a:p>
          <a:p>
            <a:pPr lvl="2" algn="just">
              <a:lnSpc>
                <a:spcPct val="200000"/>
              </a:lnSpc>
              <a:buFont typeface="Calibri" panose="020F0502020204030204" pitchFamily="34" charset="0"/>
              <a:buChar char="―"/>
            </a:pPr>
            <a:r>
              <a:rPr lang="en-US" sz="1600" dirty="0"/>
              <a:t>Appropriate activation function needs to be selected according to each task. </a:t>
            </a:r>
          </a:p>
          <a:p>
            <a:pPr lvl="2" algn="just">
              <a:lnSpc>
                <a:spcPct val="200000"/>
              </a:lnSpc>
              <a:buFont typeface="Calibri" panose="020F0502020204030204" pitchFamily="34" charset="0"/>
              <a:buChar char="―"/>
            </a:pPr>
            <a:r>
              <a:rPr lang="en-US" sz="1600" dirty="0"/>
              <a:t>the activation function applied to the multiclass classification task is a </a:t>
            </a:r>
            <a:r>
              <a:rPr lang="en-US" sz="1600" b="1" dirty="0" err="1">
                <a:solidFill>
                  <a:srgbClr val="00B050"/>
                </a:solidFill>
              </a:rPr>
              <a:t>softmax</a:t>
            </a:r>
            <a:r>
              <a:rPr lang="en-US" sz="1600" dirty="0"/>
              <a:t> function which normalizes output real values from the last fully connected layer to target class probabilities, where each value ranges between 0 and 1 and all values sum to 1.</a:t>
            </a:r>
          </a:p>
          <a:p>
            <a:pPr lvl="1" algn="just">
              <a:lnSpc>
                <a:spcPct val="200000"/>
              </a:lnSpc>
              <a:buFont typeface="Wingdings" panose="05000000000000000000" pitchFamily="2" charset="2"/>
              <a:buChar char="Ø"/>
            </a:pPr>
            <a:endParaRPr lang="en-US" sz="1600" dirty="0"/>
          </a:p>
          <a:p>
            <a:pPr lvl="1" algn="just">
              <a:lnSpc>
                <a:spcPct val="200000"/>
              </a:lnSpc>
              <a:buFont typeface="Wingdings" panose="05000000000000000000" pitchFamily="2" charset="2"/>
              <a:buChar char="Ø"/>
            </a:pPr>
            <a:endParaRPr lang="en-US" sz="1600" dirty="0"/>
          </a:p>
          <a:p>
            <a:pPr marL="914400" lvl="2" indent="0" algn="just">
              <a:lnSpc>
                <a:spcPct val="200000"/>
              </a:lnSpc>
              <a:buNone/>
            </a:pPr>
            <a:endParaRPr lang="en-US" sz="1600" i="1" dirty="0">
              <a:solidFill>
                <a:srgbClr val="00B050"/>
              </a:solidFill>
            </a:endParaRPr>
          </a:p>
        </p:txBody>
      </p:sp>
      <p:pic>
        <p:nvPicPr>
          <p:cNvPr id="9" name="Picture 8">
            <a:extLst>
              <a:ext uri="{FF2B5EF4-FFF2-40B4-BE49-F238E27FC236}">
                <a16:creationId xmlns:a16="http://schemas.microsoft.com/office/drawing/2014/main" id="{7D0398B7-4D11-47ED-8C47-42CD139840BB}"/>
              </a:ext>
            </a:extLst>
          </p:cNvPr>
          <p:cNvPicPr>
            <a:picLocks noChangeAspect="1"/>
          </p:cNvPicPr>
          <p:nvPr/>
        </p:nvPicPr>
        <p:blipFill rotWithShape="1">
          <a:blip r:embed="rId3"/>
          <a:srcRect l="728" t="1400" r="1081" b="1716"/>
          <a:stretch/>
        </p:blipFill>
        <p:spPr>
          <a:xfrm>
            <a:off x="2367280" y="3548864"/>
            <a:ext cx="8037428" cy="2267736"/>
          </a:xfrm>
          <a:prstGeom prst="rect">
            <a:avLst/>
          </a:prstGeom>
        </p:spPr>
      </p:pic>
    </p:spTree>
    <p:extLst>
      <p:ext uri="{BB962C8B-B14F-4D97-AF65-F5344CB8AC3E}">
        <p14:creationId xmlns:p14="http://schemas.microsoft.com/office/powerpoint/2010/main" val="1480599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5A9E14-3067-4969-9C51-7AAD6C0E7BCD}"/>
              </a:ext>
            </a:extLst>
          </p:cNvPr>
          <p:cNvSpPr txBox="1"/>
          <p:nvPr/>
        </p:nvSpPr>
        <p:spPr>
          <a:xfrm>
            <a:off x="5087889" y="5301208"/>
            <a:ext cx="1875835" cy="369332"/>
          </a:xfrm>
          <a:prstGeom prst="rect">
            <a:avLst/>
          </a:prstGeom>
          <a:noFill/>
        </p:spPr>
        <p:txBody>
          <a:bodyPr wrap="none" rtlCol="0">
            <a:spAutoFit/>
          </a:bodyPr>
          <a:lstStyle/>
          <a:p>
            <a:r>
              <a:rPr lang="en-IN" dirty="0"/>
              <a:t>Fig. CNN Classifier</a:t>
            </a:r>
          </a:p>
        </p:txBody>
      </p:sp>
      <p:pic>
        <p:nvPicPr>
          <p:cNvPr id="19458" name="Picture 2">
            <a:extLst>
              <a:ext uri="{FF2B5EF4-FFF2-40B4-BE49-F238E27FC236}">
                <a16:creationId xmlns:a16="http://schemas.microsoft.com/office/drawing/2014/main" id="{9486B7A9-8EF8-4B40-A16D-40FF3151206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87880" y="1849120"/>
            <a:ext cx="7919720" cy="3203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457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NN Architectures Timeline (1998-2019)">
            <a:extLst>
              <a:ext uri="{FF2B5EF4-FFF2-40B4-BE49-F238E27FC236}">
                <a16:creationId xmlns:a16="http://schemas.microsoft.com/office/drawing/2014/main" id="{55B82B0C-ECD6-4C98-B5B4-47DCD8352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120" y="850449"/>
            <a:ext cx="7091998" cy="54163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5AA9673E-6F36-4BEE-B691-8AD0CB87C3B3}"/>
              </a:ext>
            </a:extLst>
          </p:cNvPr>
          <p:cNvSpPr txBox="1">
            <a:spLocks/>
          </p:cNvSpPr>
          <p:nvPr/>
        </p:nvSpPr>
        <p:spPr>
          <a:xfrm>
            <a:off x="838200" y="112675"/>
            <a:ext cx="10515600" cy="5373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latin typeface="Agency FB" panose="020B0503020202020204" pitchFamily="34" charset="0"/>
              </a:rPr>
              <a:t>Successful CNN Architectures </a:t>
            </a:r>
          </a:p>
        </p:txBody>
      </p:sp>
    </p:spTree>
    <p:extLst>
      <p:ext uri="{BB962C8B-B14F-4D97-AF65-F5344CB8AC3E}">
        <p14:creationId xmlns:p14="http://schemas.microsoft.com/office/powerpoint/2010/main" val="274939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CNN Model Training</a:t>
            </a:r>
            <a:endParaRPr lang="en-IN" sz="3600" b="1" u="sng" dirty="0">
              <a:latin typeface="Agency FB" panose="020B0503020202020204" pitchFamily="34" charset="0"/>
            </a:endParaRPr>
          </a:p>
        </p:txBody>
      </p:sp>
      <p:pic>
        <p:nvPicPr>
          <p:cNvPr id="6146" name="Picture 2" descr="Fig. 8">
            <a:extLst>
              <a:ext uri="{FF2B5EF4-FFF2-40B4-BE49-F238E27FC236}">
                <a16:creationId xmlns:a16="http://schemas.microsoft.com/office/drawing/2014/main" id="{FD25FC23-0001-4ECB-92FB-390D3484E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920" y="1165947"/>
            <a:ext cx="6917055" cy="515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202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Transfer Learning</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199" y="745387"/>
            <a:ext cx="10866121" cy="5900510"/>
          </a:xfrm>
        </p:spPr>
        <p:txBody>
          <a:bodyPr>
            <a:noAutofit/>
          </a:bodyPr>
          <a:lstStyle/>
          <a:p>
            <a:pPr algn="just">
              <a:lnSpc>
                <a:spcPct val="150000"/>
              </a:lnSpc>
            </a:pPr>
            <a:r>
              <a:rPr lang="en-US" sz="1600" dirty="0"/>
              <a:t>Transfer learning is the most popular approach in deep learning, where we use pre-trained models as the starting point in computer vision. </a:t>
            </a:r>
          </a:p>
          <a:p>
            <a:pPr algn="just">
              <a:lnSpc>
                <a:spcPct val="150000"/>
              </a:lnSpc>
            </a:pPr>
            <a:r>
              <a:rPr lang="en-US" sz="1600" dirty="0"/>
              <a:t>To solve a problem, we need to have a pre-trained model of a similar problem. Instead of building a model from scratch to solve a similar problem, we use the model trained on other problem as a starting point.</a:t>
            </a:r>
          </a:p>
          <a:p>
            <a:pPr algn="just">
              <a:lnSpc>
                <a:spcPct val="150000"/>
              </a:lnSpc>
            </a:pPr>
            <a:r>
              <a:rPr lang="en-US" sz="1600" dirty="0"/>
              <a:t>While choosing a pre-trained model, one should be careful in their case. If the problem statement we have at hand is very different from the one on which the pre-trained model was trained — the prediction we would get would be very inaccurate.</a:t>
            </a:r>
          </a:p>
          <a:p>
            <a:pPr algn="just">
              <a:lnSpc>
                <a:spcPct val="150000"/>
              </a:lnSpc>
            </a:pPr>
            <a:r>
              <a:rPr lang="en-US" sz="1600" dirty="0"/>
              <a:t>Following is the general outline for transfer learning for object recognition:</a:t>
            </a:r>
          </a:p>
          <a:p>
            <a:pPr lvl="1">
              <a:lnSpc>
                <a:spcPct val="150000"/>
              </a:lnSpc>
              <a:buFont typeface="+mj-lt"/>
              <a:buAutoNum type="arabicPeriod"/>
            </a:pPr>
            <a:r>
              <a:rPr lang="en-US" sz="1400" i="1" dirty="0">
                <a:solidFill>
                  <a:srgbClr val="292929"/>
                </a:solidFill>
                <a:effectLst/>
              </a:rPr>
              <a:t>Load in a pre-trained CNN model trained on a large dataset</a:t>
            </a:r>
          </a:p>
          <a:p>
            <a:pPr lvl="1">
              <a:lnSpc>
                <a:spcPct val="150000"/>
              </a:lnSpc>
              <a:buFont typeface="+mj-lt"/>
              <a:buAutoNum type="arabicPeriod"/>
            </a:pPr>
            <a:r>
              <a:rPr lang="en-US" sz="1400" i="1" dirty="0">
                <a:solidFill>
                  <a:srgbClr val="292929"/>
                </a:solidFill>
                <a:effectLst/>
              </a:rPr>
              <a:t>Freeze parameters (weights) in model’s lower convolutional layers</a:t>
            </a:r>
          </a:p>
          <a:p>
            <a:pPr lvl="1">
              <a:lnSpc>
                <a:spcPct val="150000"/>
              </a:lnSpc>
              <a:buFont typeface="+mj-lt"/>
              <a:buAutoNum type="arabicPeriod"/>
            </a:pPr>
            <a:r>
              <a:rPr lang="en-US" sz="1400" i="1" dirty="0">
                <a:solidFill>
                  <a:srgbClr val="292929"/>
                </a:solidFill>
                <a:effectLst/>
              </a:rPr>
              <a:t>Add custom classifier with several layers of trainable parameters to model</a:t>
            </a:r>
          </a:p>
          <a:p>
            <a:pPr lvl="1">
              <a:lnSpc>
                <a:spcPct val="150000"/>
              </a:lnSpc>
              <a:buFont typeface="+mj-lt"/>
              <a:buAutoNum type="arabicPeriod"/>
            </a:pPr>
            <a:r>
              <a:rPr lang="en-US" sz="1400" i="1" dirty="0">
                <a:solidFill>
                  <a:srgbClr val="292929"/>
                </a:solidFill>
                <a:effectLst/>
              </a:rPr>
              <a:t>Train classifier layers on training data available for task</a:t>
            </a:r>
          </a:p>
          <a:p>
            <a:pPr lvl="1">
              <a:lnSpc>
                <a:spcPct val="150000"/>
              </a:lnSpc>
              <a:buFont typeface="+mj-lt"/>
              <a:buAutoNum type="arabicPeriod"/>
            </a:pPr>
            <a:r>
              <a:rPr lang="en-US" sz="1400" i="1" dirty="0">
                <a:solidFill>
                  <a:srgbClr val="292929"/>
                </a:solidFill>
                <a:effectLst/>
              </a:rPr>
              <a:t>Fine-tune hyperparameters and unfreeze more layers as needed</a:t>
            </a:r>
          </a:p>
          <a:p>
            <a:pPr algn="just">
              <a:lnSpc>
                <a:spcPct val="150000"/>
              </a:lnSpc>
            </a:pPr>
            <a:endParaRPr lang="en-IN" sz="1600" dirty="0"/>
          </a:p>
        </p:txBody>
      </p:sp>
      <p:pic>
        <p:nvPicPr>
          <p:cNvPr id="7170" name="Picture 2">
            <a:extLst>
              <a:ext uri="{FF2B5EF4-FFF2-40B4-BE49-F238E27FC236}">
                <a16:creationId xmlns:a16="http://schemas.microsoft.com/office/drawing/2014/main" id="{B6592B96-1EE8-4337-A0CD-F525D684D7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89"/>
          <a:stretch/>
        </p:blipFill>
        <p:spPr bwMode="auto">
          <a:xfrm>
            <a:off x="7137400" y="3806661"/>
            <a:ext cx="4859654" cy="283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938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Related image">
            <a:extLst>
              <a:ext uri="{FF2B5EF4-FFF2-40B4-BE49-F238E27FC236}">
                <a16:creationId xmlns:a16="http://schemas.microsoft.com/office/drawing/2014/main" id="{E0870927-DF72-4F82-9808-0605CC9EF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752" y="1504836"/>
            <a:ext cx="9329280" cy="3848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3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190C-8FEA-4A1B-92B6-D42D38475C98}"/>
              </a:ext>
            </a:extLst>
          </p:cNvPr>
          <p:cNvSpPr>
            <a:spLocks noGrp="1"/>
          </p:cNvSpPr>
          <p:nvPr>
            <p:ph type="title"/>
          </p:nvPr>
        </p:nvSpPr>
        <p:spPr>
          <a:xfrm>
            <a:off x="838200" y="181278"/>
            <a:ext cx="10515600" cy="891633"/>
          </a:xfrm>
        </p:spPr>
        <p:txBody>
          <a:bodyPr/>
          <a:lstStyle/>
          <a:p>
            <a:r>
              <a:rPr lang="en-US" u="sng" dirty="0">
                <a:latin typeface="Agency FB" panose="020B0503020202020204" pitchFamily="34" charset="0"/>
              </a:rPr>
              <a:t>AGENDA</a:t>
            </a:r>
            <a:endParaRPr lang="en-IN" u="sng" dirty="0">
              <a:latin typeface="Agency FB" panose="020B0503020202020204" pitchFamily="34" charset="0"/>
            </a:endParaRPr>
          </a:p>
        </p:txBody>
      </p:sp>
      <p:graphicFrame>
        <p:nvGraphicFramePr>
          <p:cNvPr id="10" name="Diagram 9">
            <a:extLst>
              <a:ext uri="{FF2B5EF4-FFF2-40B4-BE49-F238E27FC236}">
                <a16:creationId xmlns:a16="http://schemas.microsoft.com/office/drawing/2014/main" id="{013BBF5E-BA99-49B9-8049-6624A07C13D2}"/>
              </a:ext>
            </a:extLst>
          </p:cNvPr>
          <p:cNvGraphicFramePr/>
          <p:nvPr>
            <p:extLst>
              <p:ext uri="{D42A27DB-BD31-4B8C-83A1-F6EECF244321}">
                <p14:modId xmlns:p14="http://schemas.microsoft.com/office/powerpoint/2010/main" val="1885382567"/>
              </p:ext>
            </p:extLst>
          </p:nvPr>
        </p:nvGraphicFramePr>
        <p:xfrm>
          <a:off x="2270760" y="10244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9554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Thanks Images, Stock Photos &amp; Vectors | Shutterstock">
            <a:extLst>
              <a:ext uri="{FF2B5EF4-FFF2-40B4-BE49-F238E27FC236}">
                <a16:creationId xmlns:a16="http://schemas.microsoft.com/office/drawing/2014/main" id="{691FCFAF-CC74-496B-8FAB-9CAF03E857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3" r="4327"/>
          <a:stretch/>
        </p:blipFill>
        <p:spPr bwMode="auto">
          <a:xfrm>
            <a:off x="1991544" y="1901825"/>
            <a:ext cx="8280920" cy="305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970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Introduction</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199" y="745387"/>
            <a:ext cx="11086707" cy="5900510"/>
          </a:xfrm>
        </p:spPr>
        <p:txBody>
          <a:bodyPr>
            <a:noAutofit/>
          </a:bodyPr>
          <a:lstStyle/>
          <a:p>
            <a:pPr algn="just">
              <a:lnSpc>
                <a:spcPct val="150000"/>
              </a:lnSpc>
            </a:pPr>
            <a:r>
              <a:rPr lang="en-US" sz="2400" b="1" dirty="0">
                <a:solidFill>
                  <a:srgbClr val="00B050"/>
                </a:solidFill>
              </a:rPr>
              <a:t>Computer Vision             </a:t>
            </a:r>
            <a:r>
              <a:rPr lang="en-US" sz="1600" dirty="0"/>
              <a:t>is one of the hottest research fields within Deep Learning at the moment which sits at the intersection of many academic subjects, such as Computer Science , Mathematics, Engineering, Physics, Biology, and Psychology</a:t>
            </a:r>
          </a:p>
          <a:p>
            <a:pPr algn="just">
              <a:lnSpc>
                <a:spcPct val="150000"/>
              </a:lnSpc>
            </a:pPr>
            <a:r>
              <a:rPr lang="en-US" sz="1600" dirty="0"/>
              <a:t>Recent advancements in Computer Vision with Deep Learning are Image Classification, Object Detection, Object Tracking, etc.., </a:t>
            </a:r>
          </a:p>
          <a:p>
            <a:pPr algn="just">
              <a:lnSpc>
                <a:spcPct val="150000"/>
              </a:lnSpc>
            </a:pPr>
            <a:r>
              <a:rPr lang="en-US" sz="1600" dirty="0"/>
              <a:t>Image classification is the task of taking an input image and outputting a class or a probability of classes that best describes the image</a:t>
            </a:r>
          </a:p>
          <a:p>
            <a:pPr algn="just">
              <a:lnSpc>
                <a:spcPct val="150000"/>
              </a:lnSpc>
            </a:pPr>
            <a:r>
              <a:rPr lang="en-US" sz="1600" dirty="0"/>
              <a:t>For humans, this task is one of the first skills we learn and it comes naturally and effortlessly as adults and able to quickly recognize patterns, generalize from prior knowledge, and adapt to different image environments are difficult tasks for machines</a:t>
            </a:r>
          </a:p>
          <a:p>
            <a:pPr marL="0" indent="0" algn="just">
              <a:lnSpc>
                <a:spcPct val="150000"/>
              </a:lnSpc>
              <a:buNone/>
            </a:pPr>
            <a:endParaRPr lang="en-US" sz="1600" dirty="0"/>
          </a:p>
          <a:p>
            <a:pPr marL="0" indent="0" algn="just">
              <a:lnSpc>
                <a:spcPct val="150000"/>
              </a:lnSpc>
              <a:buNone/>
            </a:pPr>
            <a:endParaRPr lang="en-US" sz="1600" dirty="0"/>
          </a:p>
          <a:p>
            <a:pPr algn="just">
              <a:lnSpc>
                <a:spcPct val="150000"/>
              </a:lnSpc>
            </a:pPr>
            <a:endParaRPr lang="en-US" sz="1600" dirty="0"/>
          </a:p>
          <a:p>
            <a:pPr algn="just">
              <a:lnSpc>
                <a:spcPct val="150000"/>
              </a:lnSpc>
            </a:pPr>
            <a:endParaRPr lang="en-US" sz="1600" dirty="0"/>
          </a:p>
          <a:p>
            <a:pPr algn="just">
              <a:lnSpc>
                <a:spcPct val="150000"/>
              </a:lnSpc>
            </a:pPr>
            <a:r>
              <a:rPr lang="en-US" sz="1600" dirty="0"/>
              <a:t>What we see vs. What computers see---------------------------------</a:t>
            </a:r>
          </a:p>
        </p:txBody>
      </p:sp>
      <p:sp>
        <p:nvSpPr>
          <p:cNvPr id="7" name="Content Placeholder 2">
            <a:extLst>
              <a:ext uri="{FF2B5EF4-FFF2-40B4-BE49-F238E27FC236}">
                <a16:creationId xmlns:a16="http://schemas.microsoft.com/office/drawing/2014/main" id="{F483A7D6-292A-4140-A3DB-5399052A55CB}"/>
              </a:ext>
            </a:extLst>
          </p:cNvPr>
          <p:cNvSpPr txBox="1">
            <a:spLocks/>
          </p:cNvSpPr>
          <p:nvPr/>
        </p:nvSpPr>
        <p:spPr>
          <a:xfrm>
            <a:off x="6096000" y="3347720"/>
            <a:ext cx="5828906" cy="32981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US" sz="1400" dirty="0"/>
          </a:p>
        </p:txBody>
      </p:sp>
      <p:pic>
        <p:nvPicPr>
          <p:cNvPr id="8" name="Picture 7">
            <a:extLst>
              <a:ext uri="{FF2B5EF4-FFF2-40B4-BE49-F238E27FC236}">
                <a16:creationId xmlns:a16="http://schemas.microsoft.com/office/drawing/2014/main" id="{38DE4EEB-71B9-4782-8324-9F6273FBC207}"/>
              </a:ext>
            </a:extLst>
          </p:cNvPr>
          <p:cNvPicPr>
            <a:picLocks noChangeAspect="1"/>
          </p:cNvPicPr>
          <p:nvPr/>
        </p:nvPicPr>
        <p:blipFill>
          <a:blip r:embed="rId3"/>
          <a:stretch>
            <a:fillRect/>
          </a:stretch>
        </p:blipFill>
        <p:spPr>
          <a:xfrm>
            <a:off x="1206586" y="3858253"/>
            <a:ext cx="3559112" cy="1856747"/>
          </a:xfrm>
          <a:prstGeom prst="rect">
            <a:avLst/>
          </a:prstGeom>
        </p:spPr>
      </p:pic>
      <p:pic>
        <p:nvPicPr>
          <p:cNvPr id="9" name="Picture 8">
            <a:extLst>
              <a:ext uri="{FF2B5EF4-FFF2-40B4-BE49-F238E27FC236}">
                <a16:creationId xmlns:a16="http://schemas.microsoft.com/office/drawing/2014/main" id="{FBD16A36-779B-4EC1-86E1-DF97866D94B9}"/>
              </a:ext>
            </a:extLst>
          </p:cNvPr>
          <p:cNvPicPr>
            <a:picLocks noChangeAspect="1"/>
          </p:cNvPicPr>
          <p:nvPr/>
        </p:nvPicPr>
        <p:blipFill>
          <a:blip r:embed="rId4"/>
          <a:stretch>
            <a:fillRect/>
          </a:stretch>
        </p:blipFill>
        <p:spPr>
          <a:xfrm>
            <a:off x="6423745" y="4355901"/>
            <a:ext cx="3559112" cy="2289995"/>
          </a:xfrm>
          <a:prstGeom prst="rect">
            <a:avLst/>
          </a:prstGeom>
        </p:spPr>
      </p:pic>
      <p:pic>
        <p:nvPicPr>
          <p:cNvPr id="11" name="Picture 10">
            <a:extLst>
              <a:ext uri="{FF2B5EF4-FFF2-40B4-BE49-F238E27FC236}">
                <a16:creationId xmlns:a16="http://schemas.microsoft.com/office/drawing/2014/main" id="{7243E2CC-8162-4543-899A-4D5D73B37830}"/>
              </a:ext>
            </a:extLst>
          </p:cNvPr>
          <p:cNvPicPr>
            <a:picLocks noChangeAspect="1"/>
          </p:cNvPicPr>
          <p:nvPr/>
        </p:nvPicPr>
        <p:blipFill>
          <a:blip r:embed="rId5"/>
          <a:stretch>
            <a:fillRect/>
          </a:stretch>
        </p:blipFill>
        <p:spPr>
          <a:xfrm>
            <a:off x="3332480" y="767718"/>
            <a:ext cx="1125386" cy="665076"/>
          </a:xfrm>
          <a:prstGeom prst="rect">
            <a:avLst/>
          </a:prstGeom>
        </p:spPr>
      </p:pic>
    </p:spTree>
    <p:extLst>
      <p:ext uri="{BB962C8B-B14F-4D97-AF65-F5344CB8AC3E}">
        <p14:creationId xmlns:p14="http://schemas.microsoft.com/office/powerpoint/2010/main" val="2649674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615" y="714357"/>
            <a:ext cx="10789001" cy="5857916"/>
          </a:xfrm>
        </p:spPr>
        <p:txBody>
          <a:bodyPr>
            <a:noAutofit/>
          </a:bodyPr>
          <a:lstStyle/>
          <a:p>
            <a:pPr algn="just">
              <a:lnSpc>
                <a:spcPct val="200000"/>
              </a:lnSpc>
            </a:pPr>
            <a:r>
              <a:rPr lang="en-US" sz="1600" dirty="0"/>
              <a:t>Convolution Neural Network (CNN) or ConvNets  is a Deep Learning algorithm </a:t>
            </a:r>
          </a:p>
          <a:p>
            <a:pPr lvl="1" algn="just">
              <a:lnSpc>
                <a:spcPct val="150000"/>
              </a:lnSpc>
            </a:pPr>
            <a:r>
              <a:rPr lang="en-US" sz="1600" i="1" dirty="0"/>
              <a:t>which can take in an input image, </a:t>
            </a:r>
          </a:p>
          <a:p>
            <a:pPr lvl="1" algn="just">
              <a:lnSpc>
                <a:spcPct val="150000"/>
              </a:lnSpc>
            </a:pPr>
            <a:r>
              <a:rPr lang="en-US" sz="1600" i="1" dirty="0"/>
              <a:t>assign importance (learnable weights and biases) to various aspects/objects in the image, and </a:t>
            </a:r>
          </a:p>
          <a:p>
            <a:pPr lvl="1" algn="just">
              <a:lnSpc>
                <a:spcPct val="150000"/>
              </a:lnSpc>
            </a:pPr>
            <a:r>
              <a:rPr lang="en-US" sz="1600" i="1" dirty="0"/>
              <a:t>will be able to differentiate one from the other</a:t>
            </a:r>
          </a:p>
          <a:p>
            <a:pPr algn="just">
              <a:lnSpc>
                <a:spcPct val="200000"/>
              </a:lnSpc>
            </a:pPr>
            <a:r>
              <a:rPr lang="en-US" sz="1600" dirty="0"/>
              <a:t>A simple </a:t>
            </a:r>
            <a:r>
              <a:rPr lang="en-US" sz="1600" dirty="0" err="1"/>
              <a:t>ConvNet</a:t>
            </a:r>
            <a:r>
              <a:rPr lang="en-US" sz="1600" dirty="0"/>
              <a:t> is a sequence of layers, and every layer of a </a:t>
            </a:r>
            <a:r>
              <a:rPr lang="en-US" sz="1600" dirty="0" err="1"/>
              <a:t>ConvNet</a:t>
            </a:r>
            <a:r>
              <a:rPr lang="en-US" sz="1600" dirty="0"/>
              <a:t> transforms one volume of activations to another through a differentiable function</a:t>
            </a:r>
          </a:p>
          <a:p>
            <a:pPr algn="just">
              <a:lnSpc>
                <a:spcPct val="200000"/>
              </a:lnSpc>
            </a:pPr>
            <a:r>
              <a:rPr lang="en-US" sz="1600" dirty="0"/>
              <a:t>Three main types of layers to build </a:t>
            </a:r>
            <a:r>
              <a:rPr lang="en-US" sz="1600" dirty="0" err="1"/>
              <a:t>ConvNet</a:t>
            </a:r>
            <a:r>
              <a:rPr lang="en-US" sz="1600" dirty="0"/>
              <a:t> architectures: </a:t>
            </a:r>
          </a:p>
          <a:p>
            <a:pPr marL="1142977" lvl="2" algn="just">
              <a:lnSpc>
                <a:spcPct val="150000"/>
              </a:lnSpc>
              <a:buFont typeface="+mj-lt"/>
              <a:buAutoNum type="arabicPeriod"/>
            </a:pPr>
            <a:r>
              <a:rPr lang="en-US" sz="1600" i="1" dirty="0"/>
              <a:t>Convolutional Layer (Conv + Activation)</a:t>
            </a:r>
          </a:p>
          <a:p>
            <a:pPr marL="1142977" lvl="2" algn="just">
              <a:lnSpc>
                <a:spcPct val="150000"/>
              </a:lnSpc>
              <a:buFont typeface="+mj-lt"/>
              <a:buAutoNum type="arabicPeriod"/>
            </a:pPr>
            <a:r>
              <a:rPr lang="en-US" sz="1600" i="1" dirty="0"/>
              <a:t>Pooling Layer</a:t>
            </a:r>
          </a:p>
          <a:p>
            <a:pPr marL="1142977" lvl="2" algn="just">
              <a:lnSpc>
                <a:spcPct val="150000"/>
              </a:lnSpc>
              <a:buFont typeface="+mj-lt"/>
              <a:buAutoNum type="arabicPeriod"/>
            </a:pPr>
            <a:r>
              <a:rPr lang="en-US" sz="1600" i="1" dirty="0"/>
              <a:t>Fully-Connected Layer </a:t>
            </a:r>
          </a:p>
        </p:txBody>
      </p:sp>
      <p:sp>
        <p:nvSpPr>
          <p:cNvPr id="5" name="Title 1">
            <a:extLst>
              <a:ext uri="{FF2B5EF4-FFF2-40B4-BE49-F238E27FC236}">
                <a16:creationId xmlns:a16="http://schemas.microsoft.com/office/drawing/2014/main" id="{7DE735C2-B1C7-4BC1-8025-07AF224A4687}"/>
              </a:ext>
            </a:extLst>
          </p:cNvPr>
          <p:cNvSpPr txBox="1">
            <a:spLocks/>
          </p:cNvSpPr>
          <p:nvPr/>
        </p:nvSpPr>
        <p:spPr>
          <a:xfrm>
            <a:off x="838200" y="112675"/>
            <a:ext cx="10515600" cy="5373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latin typeface="Agency FB" panose="020B0503020202020204" pitchFamily="34" charset="0"/>
              </a:rPr>
              <a:t>Convolution Neural Network (CNN)</a:t>
            </a:r>
            <a:endParaRPr lang="en-IN" sz="3600" b="1" u="sng" dirty="0">
              <a:latin typeface="Agency FB" panose="020B0503020202020204" pitchFamily="34" charset="0"/>
            </a:endParaRPr>
          </a:p>
        </p:txBody>
      </p:sp>
    </p:spTree>
    <p:extLst>
      <p:ext uri="{BB962C8B-B14F-4D97-AF65-F5344CB8AC3E}">
        <p14:creationId xmlns:p14="http://schemas.microsoft.com/office/powerpoint/2010/main" val="4062826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for post">
            <a:extLst>
              <a:ext uri="{FF2B5EF4-FFF2-40B4-BE49-F238E27FC236}">
                <a16:creationId xmlns:a16="http://schemas.microsoft.com/office/drawing/2014/main" id="{38D13586-7B49-4D87-87E6-9D4E45A62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72816"/>
            <a:ext cx="8229600" cy="27803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5A9E14-3067-4969-9C51-7AAD6C0E7BCD}"/>
              </a:ext>
            </a:extLst>
          </p:cNvPr>
          <p:cNvSpPr txBox="1"/>
          <p:nvPr/>
        </p:nvSpPr>
        <p:spPr>
          <a:xfrm>
            <a:off x="3935761" y="4941168"/>
            <a:ext cx="5383269" cy="369332"/>
          </a:xfrm>
          <a:prstGeom prst="rect">
            <a:avLst/>
          </a:prstGeom>
          <a:noFill/>
        </p:spPr>
        <p:txBody>
          <a:bodyPr wrap="none" rtlCol="0">
            <a:spAutoFit/>
          </a:bodyPr>
          <a:lstStyle/>
          <a:p>
            <a:r>
              <a:rPr lang="en-IN" dirty="0"/>
              <a:t>Fig. Generic End-to-End Architecture of a CNN Classifier</a:t>
            </a:r>
          </a:p>
        </p:txBody>
      </p:sp>
    </p:spTree>
    <p:extLst>
      <p:ext uri="{BB962C8B-B14F-4D97-AF65-F5344CB8AC3E}">
        <p14:creationId xmlns:p14="http://schemas.microsoft.com/office/powerpoint/2010/main" val="998993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595" y="285727"/>
            <a:ext cx="10830994" cy="6286546"/>
          </a:xfrm>
        </p:spPr>
        <p:txBody>
          <a:bodyPr>
            <a:noAutofit/>
          </a:bodyPr>
          <a:lstStyle/>
          <a:p>
            <a:pPr marL="0" indent="0" algn="just">
              <a:lnSpc>
                <a:spcPct val="200000"/>
              </a:lnSpc>
              <a:buNone/>
            </a:pPr>
            <a:r>
              <a:rPr lang="en-US" sz="1800" b="1" u="sng" dirty="0">
                <a:solidFill>
                  <a:srgbClr val="0070C0"/>
                </a:solidFill>
              </a:rPr>
              <a:t>1. CONVOLUTION LAYER</a:t>
            </a:r>
            <a:r>
              <a:rPr lang="en-US" sz="1800" u="sng" dirty="0"/>
              <a:t> </a:t>
            </a:r>
          </a:p>
          <a:p>
            <a:pPr lvl="1" algn="just">
              <a:lnSpc>
                <a:spcPct val="200000"/>
              </a:lnSpc>
              <a:buFont typeface="Calibri" panose="020F0502020204030204" pitchFamily="34" charset="0"/>
              <a:buChar char="―"/>
            </a:pPr>
            <a:r>
              <a:rPr lang="en-US" sz="1600" dirty="0"/>
              <a:t>uses filters (Kernel) that perform convolution operations as it is scanning through the input image with respect to its dimensions. </a:t>
            </a:r>
          </a:p>
          <a:p>
            <a:pPr lvl="1" algn="just">
              <a:lnSpc>
                <a:spcPct val="200000"/>
              </a:lnSpc>
              <a:buFont typeface="Calibri" panose="020F0502020204030204" pitchFamily="34" charset="0"/>
              <a:buChar char="―"/>
            </a:pPr>
            <a:r>
              <a:rPr lang="en-US" sz="1600" dirty="0"/>
              <a:t>Its hyperparameters include the </a:t>
            </a:r>
            <a:r>
              <a:rPr lang="en-US" sz="1600" b="1" dirty="0">
                <a:solidFill>
                  <a:srgbClr val="00B050"/>
                </a:solidFill>
              </a:rPr>
              <a:t>filter size </a:t>
            </a:r>
            <a:r>
              <a:rPr lang="en-US" sz="1600" dirty="0"/>
              <a:t>and </a:t>
            </a:r>
            <a:r>
              <a:rPr lang="en-US" sz="1600" b="1" dirty="0">
                <a:solidFill>
                  <a:srgbClr val="00B050"/>
                </a:solidFill>
              </a:rPr>
              <a:t>stride </a:t>
            </a:r>
            <a:r>
              <a:rPr lang="en-US" sz="1600" dirty="0"/>
              <a:t>. The resulting output is called feature map or activation map. </a:t>
            </a:r>
          </a:p>
          <a:p>
            <a:pPr lvl="1" algn="just">
              <a:lnSpc>
                <a:spcPct val="200000"/>
              </a:lnSpc>
              <a:buFont typeface="Calibri" panose="020F0502020204030204" pitchFamily="34" charset="0"/>
              <a:buChar char="―"/>
            </a:pPr>
            <a:r>
              <a:rPr lang="en-US" sz="1600" dirty="0"/>
              <a:t>Since Convolution is a linear operation and images are far from linear, non-linearity is (Activation Functions)  introduced directly after the convolutional layer to introduce non-linearity to the activation map.</a:t>
            </a:r>
          </a:p>
          <a:p>
            <a:pPr lvl="1" algn="just">
              <a:lnSpc>
                <a:spcPct val="200000"/>
              </a:lnSpc>
              <a:buFont typeface="Calibri" panose="020F0502020204030204" pitchFamily="34" charset="0"/>
              <a:buChar char="―"/>
            </a:pPr>
            <a:r>
              <a:rPr lang="en-US" sz="1600" dirty="0"/>
              <a:t>There are several types of </a:t>
            </a:r>
            <a:r>
              <a:rPr lang="en-US" sz="1600" b="1" dirty="0">
                <a:solidFill>
                  <a:srgbClr val="00B050"/>
                </a:solidFill>
              </a:rPr>
              <a:t>non-linear operations (Activation Functions)</a:t>
            </a:r>
            <a:r>
              <a:rPr lang="en-US" sz="1600" dirty="0"/>
              <a:t> and few are :</a:t>
            </a:r>
          </a:p>
          <a:p>
            <a:pPr lvl="3" algn="just">
              <a:lnSpc>
                <a:spcPct val="150000"/>
              </a:lnSpc>
              <a:buFont typeface="+mj-lt"/>
              <a:buAutoNum type="arabicPeriod"/>
            </a:pPr>
            <a:r>
              <a:rPr lang="en-US" sz="1600" b="1" i="1" dirty="0">
                <a:solidFill>
                  <a:srgbClr val="00B050"/>
                </a:solidFill>
              </a:rPr>
              <a:t>Sigmoid</a:t>
            </a:r>
          </a:p>
          <a:p>
            <a:pPr lvl="3" algn="just">
              <a:lnSpc>
                <a:spcPct val="150000"/>
              </a:lnSpc>
              <a:buFont typeface="+mj-lt"/>
              <a:buAutoNum type="arabicPeriod"/>
            </a:pPr>
            <a:r>
              <a:rPr lang="en-US" sz="1600" b="1" i="1" dirty="0">
                <a:solidFill>
                  <a:srgbClr val="00B050"/>
                </a:solidFill>
              </a:rPr>
              <a:t>Tanh</a:t>
            </a:r>
          </a:p>
          <a:p>
            <a:pPr lvl="3" algn="just">
              <a:lnSpc>
                <a:spcPct val="150000"/>
              </a:lnSpc>
              <a:buFont typeface="+mj-lt"/>
              <a:buAutoNum type="arabicPeriod"/>
            </a:pPr>
            <a:r>
              <a:rPr lang="en-US" sz="1600" b="1" i="1" dirty="0" err="1">
                <a:solidFill>
                  <a:srgbClr val="00B050"/>
                </a:solidFill>
              </a:rPr>
              <a:t>Relu</a:t>
            </a:r>
            <a:endParaRPr lang="en-US" sz="1600" b="1" i="1" dirty="0">
              <a:solidFill>
                <a:srgbClr val="00B050"/>
              </a:solidFill>
            </a:endParaRPr>
          </a:p>
          <a:p>
            <a:pPr lvl="1" algn="just">
              <a:lnSpc>
                <a:spcPct val="200000"/>
              </a:lnSpc>
              <a:buFont typeface="Calibri" panose="020F0502020204030204" pitchFamily="34" charset="0"/>
              <a:buChar char="―"/>
            </a:pPr>
            <a:endParaRPr lang="en-US" sz="1600" dirty="0"/>
          </a:p>
          <a:p>
            <a:pPr lvl="1" algn="just">
              <a:lnSpc>
                <a:spcPct val="200000"/>
              </a:lnSpc>
              <a:buFont typeface="Calibri" panose="020F0502020204030204" pitchFamily="34" charset="0"/>
              <a:buChar char="―"/>
            </a:pPr>
            <a:endParaRPr lang="en-US" sz="1600" dirty="0"/>
          </a:p>
          <a:p>
            <a:pPr marL="914400" lvl="2" indent="0" algn="just">
              <a:lnSpc>
                <a:spcPct val="200000"/>
              </a:lnSpc>
              <a:buNone/>
            </a:pPr>
            <a:endParaRPr lang="en-US" sz="1600" i="1" dirty="0">
              <a:solidFill>
                <a:srgbClr val="00B050"/>
              </a:solidFill>
            </a:endParaRPr>
          </a:p>
          <a:p>
            <a:pPr marL="914400" lvl="2" indent="0" algn="just">
              <a:lnSpc>
                <a:spcPct val="200000"/>
              </a:lnSpc>
              <a:buNone/>
            </a:pPr>
            <a:endParaRPr lang="en-US" sz="1600" i="1" dirty="0">
              <a:solidFill>
                <a:srgbClr val="00B050"/>
              </a:solidFill>
            </a:endParaRPr>
          </a:p>
        </p:txBody>
      </p:sp>
      <p:pic>
        <p:nvPicPr>
          <p:cNvPr id="1036" name="Picture 12">
            <a:extLst>
              <a:ext uri="{FF2B5EF4-FFF2-40B4-BE49-F238E27FC236}">
                <a16:creationId xmlns:a16="http://schemas.microsoft.com/office/drawing/2014/main" id="{95105B25-7D49-4CEC-8ED0-3651C660A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0712" y="3579362"/>
            <a:ext cx="2538693" cy="308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35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595" y="285727"/>
            <a:ext cx="10469146" cy="6286546"/>
          </a:xfrm>
        </p:spPr>
        <p:txBody>
          <a:bodyPr>
            <a:noAutofit/>
          </a:bodyPr>
          <a:lstStyle/>
          <a:p>
            <a:pPr marL="914400" lvl="2" indent="0" algn="just">
              <a:lnSpc>
                <a:spcPct val="200000"/>
              </a:lnSpc>
              <a:buNone/>
            </a:pPr>
            <a:endParaRPr lang="en-US" sz="1600" i="1" dirty="0">
              <a:solidFill>
                <a:srgbClr val="00B050"/>
              </a:solidFill>
            </a:endParaRPr>
          </a:p>
          <a:p>
            <a:pPr marL="914400" lvl="2" indent="0" algn="just">
              <a:lnSpc>
                <a:spcPct val="200000"/>
              </a:lnSpc>
              <a:buNone/>
            </a:pPr>
            <a:endParaRPr lang="en-US" sz="1600" i="1" dirty="0">
              <a:solidFill>
                <a:srgbClr val="00B050"/>
              </a:solidFill>
            </a:endParaRPr>
          </a:p>
        </p:txBody>
      </p:sp>
      <p:pic>
        <p:nvPicPr>
          <p:cNvPr id="8" name="Picture 8" descr="Image for post">
            <a:extLst>
              <a:ext uri="{FF2B5EF4-FFF2-40B4-BE49-F238E27FC236}">
                <a16:creationId xmlns:a16="http://schemas.microsoft.com/office/drawing/2014/main" id="{F9865054-26D7-4266-8869-227C8673429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3391" y="533621"/>
            <a:ext cx="3622153" cy="2514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FE7EF3-5F4D-4494-8561-2EE1A21B9C29}"/>
              </a:ext>
            </a:extLst>
          </p:cNvPr>
          <p:cNvSpPr txBox="1"/>
          <p:nvPr/>
        </p:nvSpPr>
        <p:spPr>
          <a:xfrm>
            <a:off x="482453" y="3059668"/>
            <a:ext cx="3223091" cy="369332"/>
          </a:xfrm>
          <a:prstGeom prst="rect">
            <a:avLst/>
          </a:prstGeom>
          <a:noFill/>
        </p:spPr>
        <p:txBody>
          <a:bodyPr wrap="square" rtlCol="0">
            <a:spAutoFit/>
          </a:bodyPr>
          <a:lstStyle/>
          <a:p>
            <a:r>
              <a:rPr lang="en-IN" dirty="0"/>
              <a:t>Fig. Basic Convolution Operation</a:t>
            </a:r>
          </a:p>
        </p:txBody>
      </p:sp>
      <p:pic>
        <p:nvPicPr>
          <p:cNvPr id="13" name="Picture 6" descr="Image for post">
            <a:extLst>
              <a:ext uri="{FF2B5EF4-FFF2-40B4-BE49-F238E27FC236}">
                <a16:creationId xmlns:a16="http://schemas.microsoft.com/office/drawing/2014/main" id="{E616C375-EAD2-4056-B31D-7FB9AB49D48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995686" y="484094"/>
            <a:ext cx="8038562" cy="43764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CD81C92-19C3-48EA-A3C7-ED081D357DC6}"/>
              </a:ext>
            </a:extLst>
          </p:cNvPr>
          <p:cNvSpPr txBox="1"/>
          <p:nvPr/>
        </p:nvSpPr>
        <p:spPr>
          <a:xfrm>
            <a:off x="4626331" y="5162389"/>
            <a:ext cx="7011663" cy="369332"/>
          </a:xfrm>
          <a:prstGeom prst="rect">
            <a:avLst/>
          </a:prstGeom>
          <a:noFill/>
        </p:spPr>
        <p:txBody>
          <a:bodyPr wrap="none" rtlCol="0">
            <a:spAutoFit/>
          </a:bodyPr>
          <a:lstStyle/>
          <a:p>
            <a:r>
              <a:rPr lang="en-IN" dirty="0"/>
              <a:t>Fig. Convolution operation on a MxNx3 image matrix with a 3x3x3 Kernel</a:t>
            </a:r>
          </a:p>
        </p:txBody>
      </p:sp>
    </p:spTree>
    <p:extLst>
      <p:ext uri="{BB962C8B-B14F-4D97-AF65-F5344CB8AC3E}">
        <p14:creationId xmlns:p14="http://schemas.microsoft.com/office/powerpoint/2010/main" val="2248575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993" y="132026"/>
            <a:ext cx="11070596" cy="6440247"/>
          </a:xfrm>
        </p:spPr>
        <p:txBody>
          <a:bodyPr>
            <a:noAutofit/>
          </a:bodyPr>
          <a:lstStyle/>
          <a:p>
            <a:pPr lvl="1" algn="just">
              <a:lnSpc>
                <a:spcPct val="200000"/>
              </a:lnSpc>
              <a:buFont typeface="Wingdings" panose="05000000000000000000" pitchFamily="2" charset="2"/>
              <a:buChar char="Ø"/>
            </a:pPr>
            <a:r>
              <a:rPr lang="en-US" sz="1600" b="1" dirty="0">
                <a:solidFill>
                  <a:srgbClr val="0070C0"/>
                </a:solidFill>
              </a:rPr>
              <a:t>Stride</a:t>
            </a:r>
            <a:r>
              <a:rPr lang="en-US" sz="1600" dirty="0"/>
              <a:t> - For a convolutional or a pooling operation, the stride denotes the number of pixels by which the window moves after each operation.</a:t>
            </a:r>
          </a:p>
          <a:p>
            <a:pPr lvl="1" algn="just">
              <a:lnSpc>
                <a:spcPct val="200000"/>
              </a:lnSpc>
              <a:buFont typeface="Wingdings" panose="05000000000000000000" pitchFamily="2" charset="2"/>
              <a:buChar char="Ø"/>
            </a:pPr>
            <a:endParaRPr lang="en-US" sz="1600" dirty="0"/>
          </a:p>
          <a:p>
            <a:pPr lvl="1" algn="just">
              <a:lnSpc>
                <a:spcPct val="200000"/>
              </a:lnSpc>
              <a:buFont typeface="Wingdings" panose="05000000000000000000" pitchFamily="2" charset="2"/>
              <a:buChar char="Ø"/>
            </a:pPr>
            <a:endParaRPr lang="en-US" sz="1600" dirty="0"/>
          </a:p>
          <a:p>
            <a:pPr lvl="1" algn="just">
              <a:lnSpc>
                <a:spcPct val="200000"/>
              </a:lnSpc>
              <a:buFont typeface="Wingdings" panose="05000000000000000000" pitchFamily="2" charset="2"/>
              <a:buChar char="Ø"/>
            </a:pPr>
            <a:r>
              <a:rPr lang="en-US" sz="1600" b="1" dirty="0">
                <a:solidFill>
                  <a:srgbClr val="0070C0"/>
                </a:solidFill>
              </a:rPr>
              <a:t>Padding</a:t>
            </a:r>
            <a:r>
              <a:rPr lang="en-US" sz="1600" dirty="0"/>
              <a:t> - One tricky issue when applying convolutional layers is that we tend to lose pixels on the perimeter of our image. Since we typically use small kernels, for any given convolution, we might only lose a few pixels, but this can add up as we apply many successive convolutional layers. One straightforward solution to this problem is to add extra pixels of filler around the boundary of our input image, thus increasing the effective size of the image. Few types of padding are                    </a:t>
            </a:r>
            <a:r>
              <a:rPr lang="en-US" sz="1600" i="1" dirty="0">
                <a:solidFill>
                  <a:srgbClr val="92D050"/>
                </a:solidFill>
              </a:rPr>
              <a:t>Same Padding / Zero Padding</a:t>
            </a:r>
            <a:r>
              <a:rPr lang="en-US" sz="1600" dirty="0"/>
              <a:t>, </a:t>
            </a:r>
            <a:r>
              <a:rPr lang="en-US" sz="1600" dirty="0">
                <a:solidFill>
                  <a:srgbClr val="92D050"/>
                </a:solidFill>
              </a:rPr>
              <a:t>Casual Padding</a:t>
            </a:r>
            <a:r>
              <a:rPr lang="en-US" sz="1600" dirty="0"/>
              <a:t>, </a:t>
            </a:r>
            <a:r>
              <a:rPr lang="en-US" sz="1600" dirty="0" err="1"/>
              <a:t>etc</a:t>
            </a:r>
            <a:endParaRPr lang="en-US" sz="1600" dirty="0"/>
          </a:p>
          <a:p>
            <a:pPr marL="457200" lvl="1" indent="0" algn="just">
              <a:lnSpc>
                <a:spcPct val="200000"/>
              </a:lnSpc>
              <a:buNone/>
            </a:pPr>
            <a:endParaRPr lang="en-US" sz="1600" dirty="0"/>
          </a:p>
          <a:p>
            <a:pPr marL="914400" lvl="2" indent="0" algn="just">
              <a:lnSpc>
                <a:spcPct val="200000"/>
              </a:lnSpc>
              <a:buNone/>
            </a:pPr>
            <a:endParaRPr lang="en-US" sz="1600" i="1" dirty="0">
              <a:solidFill>
                <a:srgbClr val="00B050"/>
              </a:solidFill>
            </a:endParaRPr>
          </a:p>
        </p:txBody>
      </p:sp>
      <p:pic>
        <p:nvPicPr>
          <p:cNvPr id="4" name="Picture 3">
            <a:extLst>
              <a:ext uri="{FF2B5EF4-FFF2-40B4-BE49-F238E27FC236}">
                <a16:creationId xmlns:a16="http://schemas.microsoft.com/office/drawing/2014/main" id="{3E785249-84FE-4BEF-9884-7C2A8DC12B6B}"/>
              </a:ext>
            </a:extLst>
          </p:cNvPr>
          <p:cNvPicPr>
            <a:picLocks noChangeAspect="1"/>
          </p:cNvPicPr>
          <p:nvPr/>
        </p:nvPicPr>
        <p:blipFill>
          <a:blip r:embed="rId3"/>
          <a:stretch>
            <a:fillRect/>
          </a:stretch>
        </p:blipFill>
        <p:spPr>
          <a:xfrm>
            <a:off x="7075597" y="4855526"/>
            <a:ext cx="4018633" cy="1668940"/>
          </a:xfrm>
          <a:prstGeom prst="rect">
            <a:avLst/>
          </a:prstGeom>
        </p:spPr>
      </p:pic>
      <p:pic>
        <p:nvPicPr>
          <p:cNvPr id="1026" name="Picture 2">
            <a:extLst>
              <a:ext uri="{FF2B5EF4-FFF2-40B4-BE49-F238E27FC236}">
                <a16:creationId xmlns:a16="http://schemas.microsoft.com/office/drawing/2014/main" id="{D6072182-6337-48B2-A47B-95372637D6A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322674" y="4890377"/>
            <a:ext cx="2884190" cy="1795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A1EC67-382F-4D1C-AB8A-A53050AF80F7}"/>
              </a:ext>
            </a:extLst>
          </p:cNvPr>
          <p:cNvPicPr>
            <a:picLocks noChangeAspect="1"/>
          </p:cNvPicPr>
          <p:nvPr/>
        </p:nvPicPr>
        <p:blipFill>
          <a:blip r:embed="rId5"/>
          <a:stretch>
            <a:fillRect/>
          </a:stretch>
        </p:blipFill>
        <p:spPr>
          <a:xfrm>
            <a:off x="3985218" y="596560"/>
            <a:ext cx="4397595" cy="1960825"/>
          </a:xfrm>
          <a:prstGeom prst="rect">
            <a:avLst/>
          </a:prstGeom>
        </p:spPr>
      </p:pic>
    </p:spTree>
    <p:extLst>
      <p:ext uri="{BB962C8B-B14F-4D97-AF65-F5344CB8AC3E}">
        <p14:creationId xmlns:p14="http://schemas.microsoft.com/office/powerpoint/2010/main" val="4239781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2993" y="132026"/>
            <a:ext cx="11070596" cy="6440247"/>
          </a:xfrm>
        </p:spPr>
        <p:txBody>
          <a:bodyPr>
            <a:noAutofit/>
          </a:bodyPr>
          <a:lstStyle/>
          <a:p>
            <a:pPr lvl="1" algn="just">
              <a:lnSpc>
                <a:spcPct val="200000"/>
              </a:lnSpc>
              <a:buFont typeface="Wingdings" panose="05000000000000000000" pitchFamily="2" charset="2"/>
              <a:buChar char="Ø"/>
            </a:pPr>
            <a:r>
              <a:rPr lang="en-US" sz="1600" b="1" dirty="0">
                <a:solidFill>
                  <a:srgbClr val="0070C0"/>
                </a:solidFill>
              </a:rPr>
              <a:t>Activation Functions</a:t>
            </a:r>
            <a:r>
              <a:rPr lang="en-US" sz="1600" dirty="0"/>
              <a:t> </a:t>
            </a:r>
          </a:p>
          <a:p>
            <a:pPr lvl="2" algn="just">
              <a:lnSpc>
                <a:spcPct val="200000"/>
              </a:lnSpc>
              <a:buFont typeface="Calibri" panose="020F0502020204030204" pitchFamily="34" charset="0"/>
              <a:buChar char="―"/>
            </a:pPr>
            <a:r>
              <a:rPr lang="en-US" sz="1600" dirty="0"/>
              <a:t>Activation functions are a critical part of the design of a neural network.</a:t>
            </a:r>
          </a:p>
          <a:p>
            <a:pPr lvl="2" algn="just">
              <a:lnSpc>
                <a:spcPct val="200000"/>
              </a:lnSpc>
              <a:buFont typeface="Calibri" panose="020F0502020204030204" pitchFamily="34" charset="0"/>
              <a:buChar char="―"/>
            </a:pPr>
            <a:r>
              <a:rPr lang="en-US" sz="1600" dirty="0"/>
              <a:t>The choice of activation function in the hidden layer will control how well the network model learns the training dataset. </a:t>
            </a:r>
          </a:p>
          <a:p>
            <a:pPr lvl="2" algn="just">
              <a:lnSpc>
                <a:spcPct val="200000"/>
              </a:lnSpc>
              <a:buFont typeface="Calibri" panose="020F0502020204030204" pitchFamily="34" charset="0"/>
              <a:buChar char="―"/>
            </a:pPr>
            <a:r>
              <a:rPr lang="en-US" sz="1600" dirty="0"/>
              <a:t>The choice of activation function in the output layer will define the type of predictions the model can make.</a:t>
            </a:r>
          </a:p>
          <a:p>
            <a:pPr lvl="2" algn="just">
              <a:lnSpc>
                <a:spcPct val="200000"/>
              </a:lnSpc>
              <a:buFont typeface="Calibri" panose="020F0502020204030204" pitchFamily="34" charset="0"/>
              <a:buChar char="―"/>
            </a:pPr>
            <a:r>
              <a:rPr lang="en-US" sz="1600" dirty="0"/>
              <a:t>As such, a careful choice of activation function must be made for each deep learning neural network project.</a:t>
            </a:r>
          </a:p>
          <a:p>
            <a:pPr lvl="2" algn="just">
              <a:lnSpc>
                <a:spcPct val="200000"/>
              </a:lnSpc>
              <a:buFont typeface="Calibri" panose="020F0502020204030204" pitchFamily="34" charset="0"/>
              <a:buChar char="―"/>
            </a:pPr>
            <a:r>
              <a:rPr lang="en-US" sz="1600" dirty="0"/>
              <a:t>There are several types of </a:t>
            </a:r>
            <a:r>
              <a:rPr lang="en-US" sz="1600" b="1" dirty="0">
                <a:solidFill>
                  <a:srgbClr val="00B050"/>
                </a:solidFill>
              </a:rPr>
              <a:t>non-linear operations (Activation Functions)</a:t>
            </a:r>
            <a:r>
              <a:rPr lang="en-US" sz="1600" dirty="0"/>
              <a:t> available for hidden layers and few of them are :</a:t>
            </a:r>
          </a:p>
          <a:p>
            <a:pPr lvl="4" algn="just">
              <a:lnSpc>
                <a:spcPct val="150000"/>
              </a:lnSpc>
              <a:buFont typeface="+mj-lt"/>
              <a:buAutoNum type="arabicPeriod"/>
            </a:pPr>
            <a:r>
              <a:rPr lang="en-US" sz="1600" b="1" i="1" dirty="0">
                <a:solidFill>
                  <a:srgbClr val="00B050"/>
                </a:solidFill>
              </a:rPr>
              <a:t>Sigmoid -  </a:t>
            </a:r>
            <a:r>
              <a:rPr lang="en-IN" sz="1600" b="1" i="1" dirty="0">
                <a:solidFill>
                  <a:srgbClr val="00B050"/>
                </a:solidFill>
              </a:rPr>
              <a:t> between  0 to 1</a:t>
            </a:r>
            <a:endParaRPr lang="en-US" sz="1600" b="1" i="1" dirty="0">
              <a:solidFill>
                <a:srgbClr val="00B050"/>
              </a:solidFill>
            </a:endParaRPr>
          </a:p>
          <a:p>
            <a:pPr lvl="4" algn="just">
              <a:lnSpc>
                <a:spcPct val="150000"/>
              </a:lnSpc>
              <a:buFont typeface="+mj-lt"/>
              <a:buAutoNum type="arabicPeriod"/>
            </a:pPr>
            <a:r>
              <a:rPr lang="en-US" sz="1600" b="1" i="1" dirty="0">
                <a:solidFill>
                  <a:srgbClr val="00B050"/>
                </a:solidFill>
              </a:rPr>
              <a:t>Tanh  -  </a:t>
            </a:r>
            <a:r>
              <a:rPr lang="en-IN" sz="1600" b="1" i="1" dirty="0">
                <a:solidFill>
                  <a:srgbClr val="00B050"/>
                </a:solidFill>
              </a:rPr>
              <a:t> between  -1 to 1</a:t>
            </a:r>
            <a:endParaRPr lang="en-US" sz="1600" b="1" i="1" dirty="0">
              <a:solidFill>
                <a:srgbClr val="00B050"/>
              </a:solidFill>
            </a:endParaRPr>
          </a:p>
          <a:p>
            <a:pPr lvl="4" algn="just">
              <a:lnSpc>
                <a:spcPct val="150000"/>
              </a:lnSpc>
              <a:buFont typeface="+mj-lt"/>
              <a:buAutoNum type="arabicPeriod"/>
            </a:pPr>
            <a:r>
              <a:rPr lang="en-US" sz="1600" b="1" i="1" dirty="0" err="1">
                <a:solidFill>
                  <a:srgbClr val="00B050"/>
                </a:solidFill>
              </a:rPr>
              <a:t>Relu</a:t>
            </a:r>
            <a:r>
              <a:rPr lang="en-US" sz="1600" b="1" i="1" dirty="0">
                <a:solidFill>
                  <a:srgbClr val="00B050"/>
                </a:solidFill>
              </a:rPr>
              <a:t> - </a:t>
            </a:r>
            <a:r>
              <a:rPr lang="en-IN" sz="1600" b="1" i="1" dirty="0">
                <a:solidFill>
                  <a:srgbClr val="00B050"/>
                </a:solidFill>
              </a:rPr>
              <a:t>max(0.0, x) </a:t>
            </a:r>
            <a:r>
              <a:rPr lang="en-US" sz="1600" b="1" i="1" dirty="0">
                <a:solidFill>
                  <a:srgbClr val="00B050"/>
                </a:solidFill>
              </a:rPr>
              <a:t>(widely used) </a:t>
            </a:r>
            <a:endParaRPr lang="en-IN" sz="1600" b="1" i="1" dirty="0">
              <a:solidFill>
                <a:srgbClr val="00B050"/>
              </a:solidFill>
            </a:endParaRPr>
          </a:p>
          <a:p>
            <a:pPr marL="1828800" lvl="4" indent="0" algn="just">
              <a:lnSpc>
                <a:spcPct val="150000"/>
              </a:lnSpc>
              <a:buNone/>
            </a:pPr>
            <a:endParaRPr lang="en-US" sz="1600" b="1" i="1" dirty="0">
              <a:solidFill>
                <a:srgbClr val="00B050"/>
              </a:solidFill>
            </a:endParaRPr>
          </a:p>
          <a:p>
            <a:pPr lvl="2" algn="just">
              <a:lnSpc>
                <a:spcPct val="200000"/>
              </a:lnSpc>
              <a:buFont typeface="Calibri" panose="020F0502020204030204" pitchFamily="34" charset="0"/>
              <a:buChar char="―"/>
            </a:pPr>
            <a:endParaRPr lang="en-US" sz="1600" dirty="0"/>
          </a:p>
          <a:p>
            <a:pPr marL="914400" lvl="2" indent="0" algn="just">
              <a:lnSpc>
                <a:spcPct val="200000"/>
              </a:lnSpc>
              <a:buNone/>
            </a:pPr>
            <a:endParaRPr lang="en-US" sz="1600" i="1" dirty="0">
              <a:solidFill>
                <a:srgbClr val="00B050"/>
              </a:solidFill>
            </a:endParaRPr>
          </a:p>
        </p:txBody>
      </p:sp>
      <p:pic>
        <p:nvPicPr>
          <p:cNvPr id="3074" name="Picture 2" descr="4 Activation Functions: ReLU, Tanh, Sigmoid | Download Scientific Diagram">
            <a:extLst>
              <a:ext uri="{FF2B5EF4-FFF2-40B4-BE49-F238E27FC236}">
                <a16:creationId xmlns:a16="http://schemas.microsoft.com/office/drawing/2014/main" id="{EC6A0F71-A2C9-41F2-82EE-4DEBE5D1C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240" y="4304030"/>
            <a:ext cx="53340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6402</TotalTime>
  <Words>1227</Words>
  <Application>Microsoft Office PowerPoint</Application>
  <PresentationFormat>Widescreen</PresentationFormat>
  <Paragraphs>119</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Agency FB</vt:lpstr>
      <vt:lpstr>Arial</vt:lpstr>
      <vt:lpstr>Calibri</vt:lpstr>
      <vt:lpstr>Calibri Light</vt:lpstr>
      <vt:lpstr>Wingdings</vt:lpstr>
      <vt:lpstr>Office Theme</vt:lpstr>
      <vt:lpstr>Convolution Neural Network (CNN)</vt:lpstr>
      <vt:lpstr>AGENDA</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 Model Training</vt:lpstr>
      <vt:lpstr>Transfer Learning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RAMASWAMY M</dc:creator>
  <cp:lastModifiedBy>Ramaswamy Muthukrishnan</cp:lastModifiedBy>
  <cp:revision>283</cp:revision>
  <dcterms:created xsi:type="dcterms:W3CDTF">2020-12-24T08:25:35Z</dcterms:created>
  <dcterms:modified xsi:type="dcterms:W3CDTF">2021-06-13T14:09:39Z</dcterms:modified>
</cp:coreProperties>
</file>